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87" r:id="rId6"/>
    <p:sldId id="422" r:id="rId7"/>
    <p:sldId id="410" r:id="rId8"/>
    <p:sldId id="411" r:id="rId9"/>
    <p:sldId id="395" r:id="rId10"/>
    <p:sldId id="397" r:id="rId11"/>
    <p:sldId id="396" r:id="rId12"/>
    <p:sldId id="423" r:id="rId13"/>
    <p:sldId id="424" r:id="rId14"/>
    <p:sldId id="400" r:id="rId15"/>
    <p:sldId id="418" r:id="rId16"/>
    <p:sldId id="419" r:id="rId17"/>
    <p:sldId id="420" r:id="rId18"/>
    <p:sldId id="421" r:id="rId19"/>
    <p:sldId id="401" r:id="rId20"/>
    <p:sldId id="402" r:id="rId21"/>
    <p:sldId id="416" r:id="rId22"/>
    <p:sldId id="425" r:id="rId23"/>
    <p:sldId id="426" r:id="rId24"/>
    <p:sldId id="405" r:id="rId25"/>
    <p:sldId id="391" r:id="rId26"/>
  </p:sldIdLst>
  <p:sldSz cx="9601200" cy="6858000"/>
  <p:notesSz cx="6997700" cy="9271000"/>
  <p:custDataLst>
    <p:tags r:id="rId29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18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CCCC"/>
    <a:srgbClr val="CC0000"/>
    <a:srgbClr val="F0808B"/>
    <a:srgbClr val="E52E40"/>
    <a:srgbClr val="0000CC"/>
    <a:srgbClr val="DDDDDD"/>
    <a:srgbClr val="A50021"/>
    <a:srgbClr val="33CC33"/>
    <a:srgbClr val="FFFF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91150" autoAdjust="0"/>
  </p:normalViewPr>
  <p:slideViewPr>
    <p:cSldViewPr snapToGrid="0" snapToObjects="1">
      <p:cViewPr varScale="1">
        <p:scale>
          <a:sx n="84" d="100"/>
          <a:sy n="84" d="100"/>
        </p:scale>
        <p:origin x="1896" y="84"/>
      </p:cViewPr>
      <p:guideLst>
        <p:guide orient="horz" pos="3418"/>
        <p:guide pos="3024"/>
      </p:guideLst>
    </p:cSldViewPr>
  </p:slideViewPr>
  <p:outlineViewPr>
    <p:cViewPr>
      <p:scale>
        <a:sx n="33" d="100"/>
        <a:sy n="33" d="100"/>
      </p:scale>
      <p:origin x="0" y="14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BEADD4-08B6-4268-B307-DFFDA9BA1C19}" type="doc">
      <dgm:prSet loTypeId="urn:microsoft.com/office/officeart/2005/8/layout/radial4" loCatId="relationship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908505C-7544-4358-8627-1D1D81B43C90}">
      <dgm:prSet phldrT="[Text]" custT="1"/>
      <dgm:spPr/>
      <dgm:t>
        <a:bodyPr/>
        <a:lstStyle/>
        <a:p>
          <a:r>
            <a:rPr lang="en-US" sz="800" dirty="0" smtClean="0">
              <a:latin typeface="Lato" charset="0"/>
              <a:ea typeface="Lato" charset="0"/>
              <a:cs typeface="Lato" charset="0"/>
            </a:rPr>
            <a:t>API</a:t>
          </a:r>
        </a:p>
        <a:p>
          <a:r>
            <a:rPr lang="en-US" sz="800" dirty="0" smtClean="0">
              <a:latin typeface="Lato" charset="0"/>
              <a:ea typeface="Lato" charset="0"/>
              <a:cs typeface="Lato" charset="0"/>
            </a:rPr>
            <a:t>Analytics</a:t>
          </a:r>
          <a:endParaRPr lang="en-US" sz="800" dirty="0">
            <a:latin typeface="Lato" charset="0"/>
            <a:ea typeface="Lato" charset="0"/>
            <a:cs typeface="Lato" charset="0"/>
          </a:endParaRPr>
        </a:p>
      </dgm:t>
    </dgm:pt>
    <dgm:pt modelId="{12171EFA-605A-4A7A-85C0-B27EF6CEFB85}" type="parTrans" cxnId="{2DF0BA8A-3AA8-4E69-B735-E9CD3C1D6372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D9C564D2-7997-4FCC-861F-E431C4C67032}" type="sibTrans" cxnId="{2DF0BA8A-3AA8-4E69-B735-E9CD3C1D6372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2FA7EA66-9F28-4ABE-9C04-729CCAACBD20}">
      <dgm:prSet phldrT="[Text]" custT="1"/>
      <dgm:spPr/>
      <dgm:t>
        <a:bodyPr/>
        <a:lstStyle/>
        <a:p>
          <a:r>
            <a:rPr lang="en-US" sz="800" dirty="0" smtClean="0">
              <a:latin typeface="Lato" charset="0"/>
              <a:ea typeface="Lato" charset="0"/>
              <a:cs typeface="Lato" charset="0"/>
            </a:rPr>
            <a:t>Dashboard</a:t>
          </a:r>
          <a:endParaRPr lang="en-US" sz="800" dirty="0">
            <a:latin typeface="Lato" charset="0"/>
            <a:ea typeface="Lato" charset="0"/>
            <a:cs typeface="Lato" charset="0"/>
          </a:endParaRPr>
        </a:p>
      </dgm:t>
    </dgm:pt>
    <dgm:pt modelId="{E0D14B3B-C1AD-45C6-B965-250E9E37CD89}" type="parTrans" cxnId="{30AA9141-FDF4-4CA8-BD19-BBD42012B45C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B04ADCD0-974B-44F6-B32D-0EB51BB9FF19}" type="sibTrans" cxnId="{30AA9141-FDF4-4CA8-BD19-BBD42012B45C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FA77DF55-A689-451A-8ED3-F0655E969654}">
      <dgm:prSet phldrT="[Text]" custT="1"/>
      <dgm:spPr/>
      <dgm:t>
        <a:bodyPr/>
        <a:lstStyle/>
        <a:p>
          <a:r>
            <a:rPr lang="en-US" sz="800" dirty="0" smtClean="0">
              <a:latin typeface="Lato" charset="0"/>
              <a:ea typeface="Lato" charset="0"/>
              <a:cs typeface="Lato" charset="0"/>
            </a:rPr>
            <a:t>Custom Reports</a:t>
          </a:r>
          <a:endParaRPr lang="en-US" sz="800" dirty="0">
            <a:latin typeface="Lato" charset="0"/>
            <a:ea typeface="Lato" charset="0"/>
            <a:cs typeface="Lato" charset="0"/>
          </a:endParaRPr>
        </a:p>
      </dgm:t>
    </dgm:pt>
    <dgm:pt modelId="{ECFCD585-6F47-4A3B-B2F2-B8BE70A0360D}" type="parTrans" cxnId="{541A5428-A4FC-402A-B644-9B7B3DB4EA5F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8FB1730A-BD51-4778-BACC-31EFFDCCBE09}" type="sibTrans" cxnId="{541A5428-A4FC-402A-B644-9B7B3DB4EA5F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C355B441-9CE4-4737-B41B-74A0D72C6322}">
      <dgm:prSet phldrT="[Text]" custT="1"/>
      <dgm:spPr/>
      <dgm:t>
        <a:bodyPr/>
        <a:lstStyle/>
        <a:p>
          <a:r>
            <a:rPr lang="en-US" sz="800" dirty="0" smtClean="0">
              <a:latin typeface="Lato" charset="0"/>
              <a:ea typeface="Lato" charset="0"/>
              <a:cs typeface="Lato" charset="0"/>
            </a:rPr>
            <a:t>Data Export</a:t>
          </a:r>
          <a:endParaRPr lang="en-US" sz="800" dirty="0">
            <a:latin typeface="Lato" charset="0"/>
            <a:ea typeface="Lato" charset="0"/>
            <a:cs typeface="Lato" charset="0"/>
          </a:endParaRPr>
        </a:p>
      </dgm:t>
    </dgm:pt>
    <dgm:pt modelId="{BDDB9846-4682-4C5B-98FF-62D877365485}" type="parTrans" cxnId="{E2260EFC-AE2F-49DD-B463-EE92AEB2D824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31C20AD5-157D-4BDB-AE2A-B6213A7762B8}" type="sibTrans" cxnId="{E2260EFC-AE2F-49DD-B463-EE92AEB2D824}">
      <dgm:prSet/>
      <dgm:spPr/>
      <dgm:t>
        <a:bodyPr/>
        <a:lstStyle/>
        <a:p>
          <a:endParaRPr lang="en-US" sz="1600">
            <a:latin typeface="Lato" charset="0"/>
            <a:ea typeface="Lato" charset="0"/>
            <a:cs typeface="Lato" charset="0"/>
          </a:endParaRPr>
        </a:p>
      </dgm:t>
    </dgm:pt>
    <dgm:pt modelId="{83E5B609-5F1B-4065-8787-99690A59138A}" type="pres">
      <dgm:prSet presAssocID="{DABEADD4-08B6-4268-B307-DFFDA9BA1C19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03CBB9-BAB7-46EE-BE46-5770131C0BF0}" type="pres">
      <dgm:prSet presAssocID="{5908505C-7544-4358-8627-1D1D81B43C90}" presName="centerShape" presStyleLbl="node0" presStyleIdx="0" presStyleCnt="1"/>
      <dgm:spPr/>
      <dgm:t>
        <a:bodyPr/>
        <a:lstStyle/>
        <a:p>
          <a:endParaRPr lang="en-US"/>
        </a:p>
      </dgm:t>
    </dgm:pt>
    <dgm:pt modelId="{289D773C-510C-4C3F-9349-D450A28E039C}" type="pres">
      <dgm:prSet presAssocID="{E0D14B3B-C1AD-45C6-B965-250E9E37CD89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2464455F-8C06-4A65-8692-096E56520AE3}" type="pres">
      <dgm:prSet presAssocID="{2FA7EA66-9F28-4ABE-9C04-729CCAACBD2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F8F85D-E4B9-4358-A283-0967F4EBE33F}" type="pres">
      <dgm:prSet presAssocID="{ECFCD585-6F47-4A3B-B2F2-B8BE70A0360D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C904C886-8624-4BCD-AEB6-7A3A9D9ADB33}" type="pres">
      <dgm:prSet presAssocID="{FA77DF55-A689-451A-8ED3-F0655E96965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BB23EB-58B8-418F-B25B-2D2EB1E9079F}" type="pres">
      <dgm:prSet presAssocID="{BDDB9846-4682-4C5B-98FF-62D877365485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9EF87278-3B01-4795-9BDC-FC7C6ED92E53}" type="pres">
      <dgm:prSet presAssocID="{C355B441-9CE4-4737-B41B-74A0D72C632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56FCA5-F8A4-5A43-8694-BF64F7DAE3C1}" type="presOf" srcId="{5908505C-7544-4358-8627-1D1D81B43C90}" destId="{BA03CBB9-BAB7-46EE-BE46-5770131C0BF0}" srcOrd="0" destOrd="0" presId="urn:microsoft.com/office/officeart/2005/8/layout/radial4"/>
    <dgm:cxn modelId="{0D684FF4-8939-8644-81E5-97B6E6C0BBEF}" type="presOf" srcId="{FA77DF55-A689-451A-8ED3-F0655E969654}" destId="{C904C886-8624-4BCD-AEB6-7A3A9D9ADB33}" srcOrd="0" destOrd="0" presId="urn:microsoft.com/office/officeart/2005/8/layout/radial4"/>
    <dgm:cxn modelId="{7AC2DDB9-B7AE-284E-8747-B8D834A4D7AA}" type="presOf" srcId="{2FA7EA66-9F28-4ABE-9C04-729CCAACBD20}" destId="{2464455F-8C06-4A65-8692-096E56520AE3}" srcOrd="0" destOrd="0" presId="urn:microsoft.com/office/officeart/2005/8/layout/radial4"/>
    <dgm:cxn modelId="{2DF0BA8A-3AA8-4E69-B735-E9CD3C1D6372}" srcId="{DABEADD4-08B6-4268-B307-DFFDA9BA1C19}" destId="{5908505C-7544-4358-8627-1D1D81B43C90}" srcOrd="0" destOrd="0" parTransId="{12171EFA-605A-4A7A-85C0-B27EF6CEFB85}" sibTransId="{D9C564D2-7997-4FCC-861F-E431C4C67032}"/>
    <dgm:cxn modelId="{9380F8EF-9465-8E41-94CA-2844BFD141E0}" type="presOf" srcId="{ECFCD585-6F47-4A3B-B2F2-B8BE70A0360D}" destId="{AEF8F85D-E4B9-4358-A283-0967F4EBE33F}" srcOrd="0" destOrd="0" presId="urn:microsoft.com/office/officeart/2005/8/layout/radial4"/>
    <dgm:cxn modelId="{33485668-36E1-6A48-B947-E3C62D34A7E3}" type="presOf" srcId="{BDDB9846-4682-4C5B-98FF-62D877365485}" destId="{86BB23EB-58B8-418F-B25B-2D2EB1E9079F}" srcOrd="0" destOrd="0" presId="urn:microsoft.com/office/officeart/2005/8/layout/radial4"/>
    <dgm:cxn modelId="{30AA9141-FDF4-4CA8-BD19-BBD42012B45C}" srcId="{5908505C-7544-4358-8627-1D1D81B43C90}" destId="{2FA7EA66-9F28-4ABE-9C04-729CCAACBD20}" srcOrd="0" destOrd="0" parTransId="{E0D14B3B-C1AD-45C6-B965-250E9E37CD89}" sibTransId="{B04ADCD0-974B-44F6-B32D-0EB51BB9FF19}"/>
    <dgm:cxn modelId="{72610734-E4C2-5648-B65A-0A9597AF787F}" type="presOf" srcId="{C355B441-9CE4-4737-B41B-74A0D72C6322}" destId="{9EF87278-3B01-4795-9BDC-FC7C6ED92E53}" srcOrd="0" destOrd="0" presId="urn:microsoft.com/office/officeart/2005/8/layout/radial4"/>
    <dgm:cxn modelId="{E2260EFC-AE2F-49DD-B463-EE92AEB2D824}" srcId="{5908505C-7544-4358-8627-1D1D81B43C90}" destId="{C355B441-9CE4-4737-B41B-74A0D72C6322}" srcOrd="2" destOrd="0" parTransId="{BDDB9846-4682-4C5B-98FF-62D877365485}" sibTransId="{31C20AD5-157D-4BDB-AE2A-B6213A7762B8}"/>
    <dgm:cxn modelId="{26F244EA-A395-1C44-B145-2C9FF8FBAFAC}" type="presOf" srcId="{DABEADD4-08B6-4268-B307-DFFDA9BA1C19}" destId="{83E5B609-5F1B-4065-8787-99690A59138A}" srcOrd="0" destOrd="0" presId="urn:microsoft.com/office/officeart/2005/8/layout/radial4"/>
    <dgm:cxn modelId="{541A5428-A4FC-402A-B644-9B7B3DB4EA5F}" srcId="{5908505C-7544-4358-8627-1D1D81B43C90}" destId="{FA77DF55-A689-451A-8ED3-F0655E969654}" srcOrd="1" destOrd="0" parTransId="{ECFCD585-6F47-4A3B-B2F2-B8BE70A0360D}" sibTransId="{8FB1730A-BD51-4778-BACC-31EFFDCCBE09}"/>
    <dgm:cxn modelId="{62269771-467E-8940-AFC9-874237BB1C20}" type="presOf" srcId="{E0D14B3B-C1AD-45C6-B965-250E9E37CD89}" destId="{289D773C-510C-4C3F-9349-D450A28E039C}" srcOrd="0" destOrd="0" presId="urn:microsoft.com/office/officeart/2005/8/layout/radial4"/>
    <dgm:cxn modelId="{9DB0416F-306A-A141-85B6-7AE843D84DB9}" type="presParOf" srcId="{83E5B609-5F1B-4065-8787-99690A59138A}" destId="{BA03CBB9-BAB7-46EE-BE46-5770131C0BF0}" srcOrd="0" destOrd="0" presId="urn:microsoft.com/office/officeart/2005/8/layout/radial4"/>
    <dgm:cxn modelId="{85BD8383-321A-7248-9E3C-68CC187AF6C7}" type="presParOf" srcId="{83E5B609-5F1B-4065-8787-99690A59138A}" destId="{289D773C-510C-4C3F-9349-D450A28E039C}" srcOrd="1" destOrd="0" presId="urn:microsoft.com/office/officeart/2005/8/layout/radial4"/>
    <dgm:cxn modelId="{1B141DA2-604D-3941-8EC0-5A817BD1962C}" type="presParOf" srcId="{83E5B609-5F1B-4065-8787-99690A59138A}" destId="{2464455F-8C06-4A65-8692-096E56520AE3}" srcOrd="2" destOrd="0" presId="urn:microsoft.com/office/officeart/2005/8/layout/radial4"/>
    <dgm:cxn modelId="{DF5CF2E0-68B8-6C44-B61F-509E53D20A6E}" type="presParOf" srcId="{83E5B609-5F1B-4065-8787-99690A59138A}" destId="{AEF8F85D-E4B9-4358-A283-0967F4EBE33F}" srcOrd="3" destOrd="0" presId="urn:microsoft.com/office/officeart/2005/8/layout/radial4"/>
    <dgm:cxn modelId="{C8E37FC2-0664-2C42-A2E2-5C7645AF1819}" type="presParOf" srcId="{83E5B609-5F1B-4065-8787-99690A59138A}" destId="{C904C886-8624-4BCD-AEB6-7A3A9D9ADB33}" srcOrd="4" destOrd="0" presId="urn:microsoft.com/office/officeart/2005/8/layout/radial4"/>
    <dgm:cxn modelId="{8825DDC1-B5CA-F74E-80F0-BB0AC7C8D4A8}" type="presParOf" srcId="{83E5B609-5F1B-4065-8787-99690A59138A}" destId="{86BB23EB-58B8-418F-B25B-2D2EB1E9079F}" srcOrd="5" destOrd="0" presId="urn:microsoft.com/office/officeart/2005/8/layout/radial4"/>
    <dgm:cxn modelId="{77D54F48-635B-054D-A6E1-A833AC98CE7B}" type="presParOf" srcId="{83E5B609-5F1B-4065-8787-99690A59138A}" destId="{9EF87278-3B01-4795-9BDC-FC7C6ED92E5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03CBB9-BAB7-46EE-BE46-5770131C0BF0}">
      <dsp:nvSpPr>
        <dsp:cNvPr id="0" name=""/>
        <dsp:cNvSpPr/>
      </dsp:nvSpPr>
      <dsp:spPr>
        <a:xfrm>
          <a:off x="749188" y="915444"/>
          <a:ext cx="691031" cy="6910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Lato" charset="0"/>
              <a:ea typeface="Lato" charset="0"/>
              <a:cs typeface="Lato" charset="0"/>
            </a:rPr>
            <a:t>API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Lato" charset="0"/>
              <a:ea typeface="Lato" charset="0"/>
              <a:cs typeface="Lato" charset="0"/>
            </a:rPr>
            <a:t>Analytics</a:t>
          </a:r>
          <a:endParaRPr lang="en-US" sz="800" kern="1200" dirty="0">
            <a:latin typeface="Lato" charset="0"/>
            <a:ea typeface="Lato" charset="0"/>
            <a:cs typeface="Lato" charset="0"/>
          </a:endParaRPr>
        </a:p>
      </dsp:txBody>
      <dsp:txXfrm>
        <a:off x="850387" y="1016643"/>
        <a:ext cx="488633" cy="488633"/>
      </dsp:txXfrm>
    </dsp:sp>
    <dsp:sp modelId="{289D773C-510C-4C3F-9349-D450A28E039C}">
      <dsp:nvSpPr>
        <dsp:cNvPr id="0" name=""/>
        <dsp:cNvSpPr/>
      </dsp:nvSpPr>
      <dsp:spPr>
        <a:xfrm rot="12900000">
          <a:off x="278670" y="786035"/>
          <a:ext cx="556805" cy="19694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4455F-8C06-4A65-8692-096E56520AE3}">
      <dsp:nvSpPr>
        <dsp:cNvPr id="0" name=""/>
        <dsp:cNvSpPr/>
      </dsp:nvSpPr>
      <dsp:spPr>
        <a:xfrm>
          <a:off x="779" y="462229"/>
          <a:ext cx="656480" cy="5251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Lato" charset="0"/>
              <a:ea typeface="Lato" charset="0"/>
              <a:cs typeface="Lato" charset="0"/>
            </a:rPr>
            <a:t>Dashboard</a:t>
          </a:r>
          <a:endParaRPr lang="en-US" sz="800" kern="1200" dirty="0">
            <a:latin typeface="Lato" charset="0"/>
            <a:ea typeface="Lato" charset="0"/>
            <a:cs typeface="Lato" charset="0"/>
          </a:endParaRPr>
        </a:p>
      </dsp:txBody>
      <dsp:txXfrm>
        <a:off x="16161" y="477611"/>
        <a:ext cx="625716" cy="494420"/>
      </dsp:txXfrm>
    </dsp:sp>
    <dsp:sp modelId="{AEF8F85D-E4B9-4358-A283-0967F4EBE33F}">
      <dsp:nvSpPr>
        <dsp:cNvPr id="0" name=""/>
        <dsp:cNvSpPr/>
      </dsp:nvSpPr>
      <dsp:spPr>
        <a:xfrm rot="16200000">
          <a:off x="816301" y="506162"/>
          <a:ext cx="556805" cy="19694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4C886-8624-4BCD-AEB6-7A3A9D9ADB33}">
      <dsp:nvSpPr>
        <dsp:cNvPr id="0" name=""/>
        <dsp:cNvSpPr/>
      </dsp:nvSpPr>
      <dsp:spPr>
        <a:xfrm>
          <a:off x="766463" y="63639"/>
          <a:ext cx="656480" cy="5251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Lato" charset="0"/>
              <a:ea typeface="Lato" charset="0"/>
              <a:cs typeface="Lato" charset="0"/>
            </a:rPr>
            <a:t>Custom Reports</a:t>
          </a:r>
          <a:endParaRPr lang="en-US" sz="800" kern="1200" dirty="0">
            <a:latin typeface="Lato" charset="0"/>
            <a:ea typeface="Lato" charset="0"/>
            <a:cs typeface="Lato" charset="0"/>
          </a:endParaRPr>
        </a:p>
      </dsp:txBody>
      <dsp:txXfrm>
        <a:off x="781845" y="79021"/>
        <a:ext cx="625716" cy="494420"/>
      </dsp:txXfrm>
    </dsp:sp>
    <dsp:sp modelId="{86BB23EB-58B8-418F-B25B-2D2EB1E9079F}">
      <dsp:nvSpPr>
        <dsp:cNvPr id="0" name=""/>
        <dsp:cNvSpPr/>
      </dsp:nvSpPr>
      <dsp:spPr>
        <a:xfrm rot="19500000">
          <a:off x="1353931" y="786035"/>
          <a:ext cx="556805" cy="196944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87278-3B01-4795-9BDC-FC7C6ED92E53}">
      <dsp:nvSpPr>
        <dsp:cNvPr id="0" name=""/>
        <dsp:cNvSpPr/>
      </dsp:nvSpPr>
      <dsp:spPr>
        <a:xfrm>
          <a:off x="1532148" y="462229"/>
          <a:ext cx="656480" cy="5251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>
              <a:latin typeface="Lato" charset="0"/>
              <a:ea typeface="Lato" charset="0"/>
              <a:cs typeface="Lato" charset="0"/>
            </a:rPr>
            <a:t>Data Export</a:t>
          </a:r>
          <a:endParaRPr lang="en-US" sz="800" kern="1200" dirty="0">
            <a:latin typeface="Lato" charset="0"/>
            <a:ea typeface="Lato" charset="0"/>
            <a:cs typeface="Lato" charset="0"/>
          </a:endParaRPr>
        </a:p>
      </dsp:txBody>
      <dsp:txXfrm>
        <a:off x="1547530" y="477611"/>
        <a:ext cx="625716" cy="494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37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endParaRPr 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337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endParaRPr lang="en-US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7450"/>
            <a:ext cx="30337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fld id="{1CBE710F-522E-4BA3-A485-392D04449C6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435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t" anchorCtr="0" compatLnSpc="1">
            <a:prstTxWarp prst="textNoShape">
              <a:avLst/>
            </a:prstTxWarp>
          </a:bodyPr>
          <a:lstStyle>
            <a:lvl1pPr algn="l" defTabSz="893763">
              <a:defRPr sz="1200"/>
            </a:lvl1pPr>
          </a:lstStyle>
          <a:p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8750" y="0"/>
            <a:ext cx="305435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t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7113" y="685800"/>
            <a:ext cx="4900612" cy="3500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3250"/>
            <a:ext cx="5113338" cy="418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6500"/>
            <a:ext cx="305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b" anchorCtr="0" compatLnSpc="1">
            <a:prstTxWarp prst="textNoShape">
              <a:avLst/>
            </a:prstTxWarp>
          </a:bodyPr>
          <a:lstStyle>
            <a:lvl1pPr algn="l" defTabSz="893763">
              <a:defRPr sz="1200"/>
            </a:lvl1pPr>
          </a:lstStyle>
          <a:p>
            <a:endParaRPr lang="en-US" dirty="0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8750" y="8826500"/>
            <a:ext cx="305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b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fld id="{9B0494E8-56D9-42DE-A3E3-C44662847F8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77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3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8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58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67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1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5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80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9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Line 2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46435" name="Line 3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6436" name="Picture 4" descr="Teard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3" y="2136775"/>
            <a:ext cx="395287" cy="390525"/>
          </a:xfrm>
          <a:prstGeom prst="rect">
            <a:avLst/>
          </a:prstGeom>
          <a:noFill/>
        </p:spPr>
      </p:pic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1335088" y="6378575"/>
            <a:ext cx="44561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>
              <a:spcBef>
                <a:spcPct val="50000"/>
              </a:spcBef>
            </a:pPr>
            <a:r>
              <a:rPr lang="en-US" sz="800" b="0" dirty="0">
                <a:latin typeface="Arial Narrow" pitchFamily="34" charset="0"/>
                <a:ea typeface="ＭＳ Ｐゴシック" pitchFamily="64" charset="-128"/>
              </a:rPr>
              <a:t>©</a:t>
            </a:r>
            <a:r>
              <a:rPr lang="en-US" sz="800" b="0" dirty="0" smtClean="0">
                <a:latin typeface="Arial Narrow" pitchFamily="34" charset="0"/>
                <a:ea typeface="ＭＳ Ｐゴシック" pitchFamily="64" charset="-128"/>
              </a:rPr>
              <a:t>2017</a:t>
            </a:r>
            <a:r>
              <a:rPr lang="en-US" sz="800" b="0" baseline="0" dirty="0" smtClean="0">
                <a:latin typeface="Arial Narrow" pitchFamily="34" charset="0"/>
                <a:ea typeface="ＭＳ Ｐゴシック" pitchFamily="64" charset="-128"/>
              </a:rPr>
              <a:t> </a:t>
            </a:r>
            <a:r>
              <a:rPr lang="en-US" sz="800" b="0" dirty="0" smtClean="0">
                <a:latin typeface="Arial Narrow" pitchFamily="34" charset="0"/>
                <a:ea typeface="ＭＳ Ｐゴシック" pitchFamily="64" charset="-128"/>
              </a:rPr>
              <a:t>CVS </a:t>
            </a:r>
            <a:r>
              <a:rPr lang="en-US" sz="800" b="0" dirty="0">
                <a:latin typeface="Arial Narrow" pitchFamily="34" charset="0"/>
                <a:ea typeface="ＭＳ Ｐゴシック" pitchFamily="64" charset="-128"/>
              </a:rPr>
              <a:t>Caremark. All rights reserved. This presentation contains confidential and proprietary information of CVS Caremark and cannot be reproduced, distributed or printed without written permission from CVS Caremark.</a:t>
            </a:r>
            <a:br>
              <a:rPr lang="en-US" sz="800" b="0" dirty="0">
                <a:latin typeface="Arial Narrow" pitchFamily="34" charset="0"/>
                <a:ea typeface="ＭＳ Ｐゴシック" pitchFamily="64" charset="-128"/>
              </a:rPr>
            </a:br>
            <a:endParaRPr lang="en-US" sz="800" b="0" dirty="0">
              <a:latin typeface="Arial Narrow" pitchFamily="34" charset="0"/>
              <a:ea typeface="ＭＳ Ｐゴシック" pitchFamily="64" charset="-128"/>
            </a:endParaRPr>
          </a:p>
        </p:txBody>
      </p:sp>
      <p:sp>
        <p:nvSpPr>
          <p:cNvPr id="1464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92225" y="544513"/>
            <a:ext cx="7948613" cy="20701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43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3057525"/>
            <a:ext cx="7859713" cy="2681288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6440" name="Line 8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46441" name="Line 9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6442" name="Picture 10" descr="Teard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3" y="2136775"/>
            <a:ext cx="395287" cy="3905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7627620" y="6378575"/>
            <a:ext cx="197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52E40"/>
                </a:solidFill>
                <a:latin typeface="Lato" charset="0"/>
                <a:ea typeface="Lato" charset="0"/>
                <a:cs typeface="Lato" charset="0"/>
              </a:rPr>
              <a:t>CVS/Caremark</a:t>
            </a:r>
            <a:endParaRPr lang="en-US" sz="2000" dirty="0">
              <a:solidFill>
                <a:srgbClr val="E52E4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E6C4CD-A1A2-445D-B69F-C8ED18A8551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0588" y="157163"/>
            <a:ext cx="2122487" cy="6211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1538" y="157163"/>
            <a:ext cx="6216650" cy="6211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B3C841-EB6A-43B3-9FB9-B7BC868FFC2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9582" y="330261"/>
            <a:ext cx="8888236" cy="607259"/>
          </a:xfrm>
        </p:spPr>
        <p:txBody>
          <a:bodyPr>
            <a:norm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0601" y="1325972"/>
            <a:ext cx="8883884" cy="43740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940">
                <a:solidFill>
                  <a:srgbClr val="141414"/>
                </a:solidFill>
              </a:defRPr>
            </a:lvl1pPr>
            <a:lvl2pPr marL="240030" indent="-238364">
              <a:buClr>
                <a:schemeClr val="accent2"/>
              </a:buClr>
              <a:buFont typeface="Arial"/>
              <a:buChar char="•"/>
              <a:defRPr sz="2520">
                <a:solidFill>
                  <a:srgbClr val="141414"/>
                </a:solidFill>
              </a:defRPr>
            </a:lvl2pPr>
            <a:lvl3pPr marL="301705" indent="-175022">
              <a:buClr>
                <a:schemeClr val="accent2"/>
              </a:buClr>
              <a:buFont typeface="Arial"/>
              <a:buChar char="•"/>
              <a:defRPr sz="2100">
                <a:solidFill>
                  <a:srgbClr val="141414"/>
                </a:solidFill>
              </a:defRPr>
            </a:lvl3pPr>
            <a:lvl4pPr marL="413385" indent="-185024">
              <a:buClr>
                <a:schemeClr val="accent2"/>
              </a:buClr>
              <a:buFont typeface="Arial"/>
              <a:buChar char="•"/>
              <a:defRPr sz="1890">
                <a:solidFill>
                  <a:srgbClr val="141414"/>
                </a:solidFill>
              </a:defRPr>
            </a:lvl4pPr>
            <a:lvl5pPr marL="538401" indent="-185024">
              <a:buClr>
                <a:schemeClr val="accent2"/>
              </a:buClr>
              <a:buFont typeface="Arial"/>
              <a:buChar char="•"/>
              <a:defRPr sz="189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8627" y="317500"/>
            <a:ext cx="8782050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7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51D609-1948-4661-8BC6-AB1E16B109F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406900"/>
            <a:ext cx="816133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2906713"/>
            <a:ext cx="816133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150803-B6EE-4D2C-B23A-D7C42A8406F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1538" y="1285875"/>
            <a:ext cx="4168775" cy="5083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2713" y="1285875"/>
            <a:ext cx="4170362" cy="5083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9D1D14-A8FA-4422-97F6-9E785CE112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74638"/>
            <a:ext cx="864235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535113"/>
            <a:ext cx="4243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174875"/>
            <a:ext cx="4243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535113"/>
            <a:ext cx="4244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4244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D87833-31EA-42EA-8B3A-3F6E3ABD460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70ACE7-7972-4389-A70A-097F415613C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D22D5F-4D19-4D48-9EC3-7C22F0ED877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73050"/>
            <a:ext cx="315912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73050"/>
            <a:ext cx="53673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435100"/>
            <a:ext cx="31591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CEC42D-1B4D-4138-AFC9-656EE340E5F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4800600"/>
            <a:ext cx="5761037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12775"/>
            <a:ext cx="5761037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367338"/>
            <a:ext cx="5761037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375278-A899-4C23-AEF0-E2F0C6D72D3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885825" y="6510338"/>
            <a:ext cx="7240588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>
              <a:spcBef>
                <a:spcPct val="50000"/>
              </a:spcBef>
            </a:pPr>
            <a:r>
              <a:rPr lang="en-US" sz="800" b="0" dirty="0" smtClean="0">
                <a:latin typeface="Arial Narrow" pitchFamily="34" charset="0"/>
                <a:ea typeface="ＭＳ Ｐゴシック" pitchFamily="64" charset="-128"/>
              </a:rPr>
              <a:t>©2017 </a:t>
            </a:r>
            <a:r>
              <a:rPr lang="en-US" sz="800" b="0" dirty="0">
                <a:latin typeface="Arial Narrow" pitchFamily="34" charset="0"/>
                <a:ea typeface="ＭＳ Ｐゴシック" pitchFamily="64" charset="-128"/>
              </a:rPr>
              <a:t>CVS Caremark. All rights reserved. CVS Caremark proprietary and confidential information. Not for distribution.</a:t>
            </a:r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157163"/>
            <a:ext cx="8448675" cy="1047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1538" y="1285875"/>
            <a:ext cx="8491537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5415" name="Line 7"/>
          <p:cNvSpPr>
            <a:spLocks noChangeShapeType="1"/>
          </p:cNvSpPr>
          <p:nvPr/>
        </p:nvSpPr>
        <p:spPr bwMode="auto">
          <a:xfrm>
            <a:off x="473075" y="0"/>
            <a:ext cx="0" cy="6858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5416" name="Picture 8" descr="Teardro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6700" y="706438"/>
            <a:ext cx="412750" cy="407987"/>
          </a:xfrm>
          <a:prstGeom prst="rect">
            <a:avLst/>
          </a:prstGeom>
          <a:noFill/>
        </p:spPr>
      </p:pic>
      <p:sp>
        <p:nvSpPr>
          <p:cNvPr id="1454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77788" y="6424613"/>
            <a:ext cx="584201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000">
                <a:solidFill>
                  <a:schemeClr val="tx2"/>
                </a:solidFill>
                <a:latin typeface="+mn-lt"/>
                <a:ea typeface="ＭＳ Ｐゴシック" pitchFamily="64" charset="-128"/>
              </a:defRPr>
            </a:lvl1pPr>
          </a:lstStyle>
          <a:p>
            <a:fld id="{191D6A34-D3EB-4729-B5CC-3057589C155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631677" y="6431514"/>
            <a:ext cx="196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52E40"/>
                </a:solidFill>
                <a:latin typeface="Lato" charset="0"/>
                <a:ea typeface="Lato" charset="0"/>
                <a:cs typeface="Lato" charset="0"/>
              </a:rPr>
              <a:t>CVS/Caremark</a:t>
            </a:r>
            <a:endParaRPr lang="en-US" sz="2000" dirty="0">
              <a:solidFill>
                <a:srgbClr val="E52E4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2pPr>
      <a:lvl3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3pPr>
      <a:lvl4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4pPr>
      <a:lvl5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5pPr>
      <a:lvl6pPr marL="4572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6pPr>
      <a:lvl7pPr marL="9144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7pPr>
      <a:lvl8pPr marL="13716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8pPr>
      <a:lvl9pPr marL="18288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ct val="40000"/>
        </a:spcBef>
        <a:spcAft>
          <a:spcPct val="0"/>
        </a:spcAft>
        <a:buClr>
          <a:schemeClr val="bg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hyperlink" Target="https://apigee.com/api-management/#/homepage" TargetMode="External"/><Relationship Id="rId4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hyperlink" Target="http://www.mulesoft.com/" TargetMode="Externa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hyperlink" Target="http://www.wso2.com/" TargetMode="External"/><Relationship Id="rId4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hyperlink" Target="https://tyk.io/about-tyk-open-source-api-management/" TargetMode="Externa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53328" y="755325"/>
            <a:ext cx="7948613" cy="1348082"/>
          </a:xfrm>
        </p:spPr>
        <p:txBody>
          <a:bodyPr/>
          <a:lstStyle/>
          <a:p>
            <a:pPr algn="ctr"/>
            <a:r>
              <a:rPr lang="en-US" dirty="0" smtClean="0"/>
              <a:t>Microservices Architecture</a:t>
            </a:r>
            <a:br>
              <a:rPr lang="en-US" dirty="0" smtClean="0"/>
            </a:br>
            <a:r>
              <a:rPr lang="en-US" sz="2600" dirty="0" smtClean="0"/>
              <a:t>API Gateway, Service Registry and Discovery</a:t>
            </a:r>
            <a:endParaRPr lang="en-US" sz="2800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1605" y="5465445"/>
            <a:ext cx="1872615" cy="419100"/>
          </a:xfrm>
        </p:spPr>
        <p:txBody>
          <a:bodyPr/>
          <a:lstStyle/>
          <a:p>
            <a:r>
              <a:rPr lang="en-US" sz="1800" dirty="0" smtClean="0"/>
              <a:t>June, 1st, 2017</a:t>
            </a:r>
            <a:endParaRPr 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57698" y="2265044"/>
            <a:ext cx="7948613" cy="32088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ctr"/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sz="2600" kern="0" dirty="0" smtClean="0"/>
              <a:t>Prepared By: </a:t>
            </a:r>
            <a:r>
              <a:rPr lang="en-US" sz="2600" kern="0" dirty="0" err="1" smtClean="0"/>
              <a:t>Vijay.Koneru</a:t>
            </a:r>
            <a:r>
              <a:rPr lang="en-US" sz="2600" kern="0" dirty="0" smtClean="0"/>
              <a:t> </a:t>
            </a:r>
            <a:r>
              <a:rPr lang="en-US" sz="2600" kern="0" dirty="0"/>
              <a:t>&amp; Mohapatro, Bibekananda</a:t>
            </a:r>
            <a:endParaRPr lang="en-US" sz="2600" kern="0" dirty="0" smtClean="0"/>
          </a:p>
          <a:p>
            <a:pPr algn="ctr"/>
            <a:r>
              <a:rPr lang="en-US" sz="1800" kern="0" dirty="0" smtClean="0"/>
              <a:t/>
            </a:r>
            <a:br>
              <a:rPr lang="en-US" sz="1800" kern="0" dirty="0" smtClean="0"/>
            </a:br>
            <a:r>
              <a:rPr lang="en-US" sz="2800" kern="0" dirty="0"/>
              <a:t/>
            </a:r>
            <a:br>
              <a:rPr lang="en-US" sz="2800" kern="0" dirty="0"/>
            </a:br>
            <a:r>
              <a:rPr lang="en-US" sz="2800" kern="0" dirty="0" smtClean="0"/>
              <a:t/>
            </a:r>
            <a:br>
              <a:rPr lang="en-US" sz="2800" kern="0" dirty="0" smtClean="0"/>
            </a:br>
            <a:endParaRPr lang="en-US" sz="28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4820" y="1455561"/>
            <a:ext cx="8615393" cy="4048424"/>
          </a:xfrm>
          <a:prstGeom prst="rect">
            <a:avLst/>
          </a:prstGeom>
          <a:ln w="952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noAutofit/>
          </a:bodyPr>
          <a:lstStyle/>
          <a:p>
            <a:pPr algn="l"/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A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nalytics capabilities will be used in three ways: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200" b="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Dashboard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: the out of the box dashboard on the management UI is used to monitor traffic patterns and assist with troubleshooting and production support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1200" b="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Custom reports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: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c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ustom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reports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can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be configured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to report on specific KPIs that business users might be interested in. Reports can be generated by setting two parameters, Measures (average </a:t>
            </a:r>
            <a:r>
              <a:rPr lang="en-US" sz="1200" b="0" dirty="0" err="1">
                <a:latin typeface="Lato" charset="0"/>
                <a:ea typeface="Lato" charset="0"/>
                <a:cs typeface="Lato" charset="0"/>
              </a:rPr>
              <a:t>tx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/s, policy errors, response size, total response time, etc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…) and Drilldowns (API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product, Client ID, Developer APP, Custom,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etc…). </a:t>
            </a:r>
          </a:p>
          <a:p>
            <a:pPr algn="l"/>
            <a:endParaRPr lang="en-US" sz="1200" b="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Data Export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: data can be exported out of the API management platform in two ways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b="0" dirty="0" smtClean="0">
              <a:latin typeface="Lato" charset="0"/>
              <a:ea typeface="Lato" charset="0"/>
              <a:cs typeface="Lato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Static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Data Export: 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APIs can used to extract analytics data from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API Management</a:t>
            </a:r>
            <a:endParaRPr lang="en-US" sz="1200" b="0" dirty="0">
              <a:latin typeface="Lato" charset="0"/>
              <a:ea typeface="Lato" charset="0"/>
              <a:cs typeface="Lato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Example extracts: App Count per developer, requests per developer, average total response times, etc…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1200" b="0" dirty="0" smtClean="0">
              <a:latin typeface="Lato" charset="0"/>
              <a:ea typeface="Lato" charset="0"/>
              <a:cs typeface="Lato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Real-time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integration with 3</a:t>
            </a:r>
            <a:r>
              <a:rPr lang="en-US" sz="1200" b="0" baseline="30000" dirty="0">
                <a:latin typeface="Lato" charset="0"/>
                <a:ea typeface="Lato" charset="0"/>
                <a:cs typeface="Lato" charset="0"/>
              </a:rPr>
              <a:t>rd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 party tool (i.e.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ELK Stack)</a:t>
            </a:r>
            <a:endParaRPr lang="en-US" sz="1200" b="0" dirty="0">
              <a:latin typeface="Lato" charset="0"/>
              <a:ea typeface="Lato" charset="0"/>
              <a:cs typeface="Lato" charset="0"/>
            </a:endParaRP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Policies within API Management lets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you send syslog messages to third-party log management services</a:t>
            </a:r>
          </a:p>
          <a:p>
            <a:pPr marL="1200150" lvl="2" indent="-285750" algn="l">
              <a:buFont typeface="Arial" panose="020B0604020202020204" pitchFamily="34" charset="0"/>
              <a:buChar char="•"/>
            </a:pP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ELK stack can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listen on a TCP or UDP port for data coming from the syslog service on one or more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machines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43425139"/>
              </p:ext>
            </p:extLst>
          </p:nvPr>
        </p:nvGraphicFramePr>
        <p:xfrm>
          <a:off x="4875101" y="5059297"/>
          <a:ext cx="2189408" cy="1670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926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86056" y="3889315"/>
            <a:ext cx="3913632" cy="2271649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301711" y="3880093"/>
            <a:ext cx="4113873" cy="20260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89" y="1445713"/>
            <a:ext cx="6333755" cy="22028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5815" y="5973479"/>
            <a:ext cx="88317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0" dirty="0">
              <a:latin typeface="Arial Hebrew" charset="-79"/>
              <a:ea typeface="Arial Hebrew" charset="-79"/>
              <a:cs typeface="Arial Hebrew" charset="-79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200" i="1" dirty="0">
                <a:latin typeface="Arial Hebrew" charset="-79"/>
                <a:ea typeface="Arial Hebrew" charset="-79"/>
                <a:cs typeface="Arial Hebrew" charset="-79"/>
              </a:rPr>
              <a:t>Apigee, CA Technologies, </a:t>
            </a:r>
            <a:r>
              <a:rPr lang="en-GB" sz="1200" i="1" dirty="0" err="1">
                <a:latin typeface="Arial Hebrew" charset="-79"/>
                <a:ea typeface="Arial Hebrew" charset="-79"/>
                <a:cs typeface="Arial Hebrew" charset="-79"/>
              </a:rPr>
              <a:t>MuleSoft</a:t>
            </a:r>
            <a:r>
              <a:rPr lang="en-GB" sz="1200" i="1" dirty="0">
                <a:latin typeface="Arial Hebrew" charset="-79"/>
                <a:ea typeface="Arial Hebrew" charset="-79"/>
                <a:cs typeface="Arial Hebrew" charset="-79"/>
              </a:rPr>
              <a:t>, IBM and </a:t>
            </a:r>
            <a:r>
              <a:rPr lang="en-GB" sz="1200" i="1" dirty="0" err="1">
                <a:latin typeface="Arial Hebrew" charset="-79"/>
                <a:ea typeface="Arial Hebrew" charset="-79"/>
                <a:cs typeface="Arial Hebrew" charset="-79"/>
              </a:rPr>
              <a:t>Akana</a:t>
            </a:r>
            <a:r>
              <a:rPr lang="en-GB" sz="1200" i="1" dirty="0">
                <a:latin typeface="Arial Hebrew" charset="-79"/>
                <a:ea typeface="Arial Hebrew" charset="-79"/>
                <a:cs typeface="Arial Hebrew" charset="-79"/>
              </a:rPr>
              <a:t> </a:t>
            </a:r>
            <a:r>
              <a:rPr lang="en-GB" sz="1200" b="0" dirty="0">
                <a:latin typeface="Arial Hebrew" charset="-79"/>
                <a:ea typeface="Arial Hebrew" charset="-79"/>
                <a:cs typeface="Arial Hebrew" charset="-79"/>
              </a:rPr>
              <a:t>are top five vendors in API lifecycle management and core capabilities</a:t>
            </a:r>
            <a:r>
              <a:rPr lang="en-GB" sz="1200" dirty="0">
                <a:latin typeface="Arial Hebrew" charset="-79"/>
                <a:ea typeface="Arial Hebrew" charset="-79"/>
                <a:cs typeface="Arial Hebrew" charset="-79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80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71538" y="157163"/>
            <a:ext cx="8448675" cy="1047750"/>
          </a:xfrm>
        </p:spPr>
        <p:txBody>
          <a:bodyPr/>
          <a:lstStyle/>
          <a:p>
            <a:r>
              <a:rPr lang="en-US" dirty="0" smtClean="0"/>
              <a:t>API Management Products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-77788" y="6424613"/>
            <a:ext cx="584201" cy="304800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12132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Group 33"/>
          <p:cNvGrpSpPr/>
          <p:nvPr>
            <p:custDataLst>
              <p:tags r:id="rId1"/>
            </p:custDataLst>
          </p:nvPr>
        </p:nvGrpSpPr>
        <p:grpSpPr>
          <a:xfrm>
            <a:off x="4631696" y="1793946"/>
            <a:ext cx="4845685" cy="1185899"/>
            <a:chOff x="5543549" y="2724369"/>
            <a:chExt cx="3295651" cy="1064698"/>
          </a:xfrm>
        </p:grpSpPr>
        <p:sp>
          <p:nvSpPr>
            <p:cNvPr id="6" name="Rectangle 5"/>
            <p:cNvSpPr/>
            <p:nvPr/>
          </p:nvSpPr>
          <p:spPr>
            <a:xfrm>
              <a:off x="5543549" y="3065581"/>
              <a:ext cx="3295651" cy="7234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7" name="Round Same Side Corner Rectangle 6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OVERVIEW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255950"/>
              </p:ext>
            </p:extLst>
          </p:nvPr>
        </p:nvGraphicFramePr>
        <p:xfrm>
          <a:off x="612557" y="1806392"/>
          <a:ext cx="3805827" cy="1608120"/>
        </p:xfrm>
        <a:graphic>
          <a:graphicData uri="http://schemas.openxmlformats.org/drawingml/2006/table">
            <a:tbl>
              <a:tblPr firstRow="1" bandRow="1"/>
              <a:tblGrid>
                <a:gridCol w="1400503"/>
                <a:gridCol w="2405324"/>
              </a:tblGrid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Company</a:t>
                      </a: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apigee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Employees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201-500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Headquarters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l"/>
                      <a:r>
                        <a:rPr lang="en-US" sz="1050" b="0" i="0" dirty="0" smtClean="0">
                          <a:solidFill>
                            <a:srgbClr val="000000"/>
                          </a:solidFill>
                          <a:effectLst/>
                          <a:latin typeface="Linux Libertine"/>
                        </a:rPr>
                        <a:t>Santa Clara, California</a:t>
                      </a:r>
                      <a:endParaRPr lang="en-US" sz="1050" b="0" i="0" dirty="0">
                        <a:solidFill>
                          <a:srgbClr val="000000"/>
                        </a:solidFill>
                        <a:effectLst/>
                        <a:latin typeface="Linux Libertine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Website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  <a:hlinkClick r:id="rId5"/>
                        </a:rPr>
                        <a:t>apigee.com</a:t>
                      </a:r>
                      <a:endParaRPr lang="en-CA" sz="1050" b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Founded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2004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Presence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Public company and Acquired by Google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33"/>
          <p:cNvGrpSpPr/>
          <p:nvPr>
            <p:custDataLst>
              <p:tags r:id="rId2"/>
            </p:custDataLst>
          </p:nvPr>
        </p:nvGrpSpPr>
        <p:grpSpPr>
          <a:xfrm>
            <a:off x="4607983" y="3158792"/>
            <a:ext cx="4893115" cy="1440044"/>
            <a:chOff x="5543549" y="2724368"/>
            <a:chExt cx="3327909" cy="1134224"/>
          </a:xfrm>
        </p:grpSpPr>
        <p:sp>
          <p:nvSpPr>
            <p:cNvPr id="10" name="Rectangle 4"/>
            <p:cNvSpPr/>
            <p:nvPr/>
          </p:nvSpPr>
          <p:spPr>
            <a:xfrm>
              <a:off x="5543549" y="3018344"/>
              <a:ext cx="3295651" cy="840248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80000" marR="0" lvl="0" indent="-17145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0" dirty="0" smtClean="0">
                  <a:latin typeface="Lato" charset="0"/>
                  <a:ea typeface="Lato" charset="0"/>
                  <a:cs typeface="Lato" charset="0"/>
                </a:rPr>
                <a:t>As a product it has shown the abilities in API </a:t>
              </a:r>
              <a:r>
                <a:rPr lang="en-US" sz="1000" b="0" dirty="0">
                  <a:latin typeface="Lato" charset="0"/>
                  <a:ea typeface="Lato" charset="0"/>
                  <a:cs typeface="Lato" charset="0"/>
                </a:rPr>
                <a:t>management prospects, and provides a platform from which its customers can target their own APIs to the appropriate constituencies of developers and spread their success stories</a:t>
              </a:r>
              <a:r>
                <a:rPr lang="en-US" sz="1000" b="0" dirty="0" smtClean="0">
                  <a:latin typeface="Lato" charset="0"/>
                  <a:ea typeface="Lato" charset="0"/>
                  <a:cs typeface="Lato" charset="0"/>
                </a:rPr>
                <a:t>.</a:t>
              </a:r>
            </a:p>
            <a:p>
              <a:pPr marL="180000" marR="0" lvl="0" indent="-17145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00" b="0" dirty="0">
                  <a:latin typeface="Lato" charset="0"/>
                  <a:ea typeface="Lato" charset="0"/>
                  <a:cs typeface="Lato" charset="0"/>
                </a:rPr>
                <a:t>A recent partnership with Pivotal brings </a:t>
              </a:r>
              <a:r>
                <a:rPr lang="en-US" sz="1000" b="0" dirty="0" err="1">
                  <a:latin typeface="Lato" charset="0"/>
                  <a:ea typeface="Lato" charset="0"/>
                  <a:cs typeface="Lato" charset="0"/>
                </a:rPr>
                <a:t>Apigee's</a:t>
              </a:r>
              <a:r>
                <a:rPr lang="en-US" sz="1000" b="0" dirty="0">
                  <a:latin typeface="Lato" charset="0"/>
                  <a:ea typeface="Lato" charset="0"/>
                  <a:cs typeface="Lato" charset="0"/>
                </a:rPr>
                <a:t> API management to bear on applications built on Pivotal Cloud Foundry, which leverages platform as a service (PaaS) capabilities such as horizontal scaling and event processing.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1" name="Round Same Side Corner Rectangle 6"/>
            <p:cNvSpPr/>
            <p:nvPr/>
          </p:nvSpPr>
          <p:spPr>
            <a:xfrm>
              <a:off x="5575807" y="2724368"/>
              <a:ext cx="3295651" cy="27845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STRENGTHS</a:t>
              </a:r>
            </a:p>
          </p:txBody>
        </p:sp>
      </p:grpSp>
      <p:grpSp>
        <p:nvGrpSpPr>
          <p:cNvPr id="12" name="Group 33"/>
          <p:cNvGrpSpPr/>
          <p:nvPr>
            <p:custDataLst>
              <p:tags r:id="rId3"/>
            </p:custDataLst>
          </p:nvPr>
        </p:nvGrpSpPr>
        <p:grpSpPr>
          <a:xfrm>
            <a:off x="4607983" y="4599154"/>
            <a:ext cx="4845685" cy="1185900"/>
            <a:chOff x="5543549" y="2724369"/>
            <a:chExt cx="3295651" cy="1064699"/>
          </a:xfrm>
        </p:grpSpPr>
        <p:sp>
          <p:nvSpPr>
            <p:cNvPr id="13" name="Rectangle 12"/>
            <p:cNvSpPr/>
            <p:nvPr/>
          </p:nvSpPr>
          <p:spPr>
            <a:xfrm>
              <a:off x="5543549" y="3018344"/>
              <a:ext cx="3295651" cy="7707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CHALLENGES 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07983" y="4958242"/>
            <a:ext cx="4893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kern="0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The investment proposition for </a:t>
            </a:r>
            <a:r>
              <a:rPr lang="en-US" sz="1050" b="0" kern="0" dirty="0" err="1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Apigee’s</a:t>
            </a:r>
            <a:r>
              <a:rPr lang="en-US" sz="1050" b="0" kern="0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 API management offering that is suitable for medium </a:t>
            </a:r>
            <a:r>
              <a:rPr lang="en-US" sz="1050" b="0" kern="0" dirty="0" smtClean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to broad-level </a:t>
            </a:r>
            <a:r>
              <a:rPr lang="en-US" sz="1050" b="0" kern="0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enterprise initiatives is relatively high in comparison to some of its competitors</a:t>
            </a:r>
            <a:endParaRPr kumimoji="0" lang="en-CA" sz="105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  <a:p>
            <a:pPr marL="174625" marR="0" lvl="0" indent="-174625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No single</a:t>
            </a:r>
            <a:r>
              <a:rPr kumimoji="0" lang="en-CA" sz="105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dashboard view as desired by enterprise clients.</a:t>
            </a: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5413" y="2097346"/>
            <a:ext cx="4845685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dirty="0" smtClean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Apigee has a mature </a:t>
            </a:r>
            <a:r>
              <a:rPr lang="en-US" sz="1050" b="0" dirty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and well-rounded API management offering strengthened by an aggressive product </a:t>
            </a:r>
            <a:r>
              <a:rPr lang="en-US" sz="1050" b="0" dirty="0" smtClean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strategy which </a:t>
            </a:r>
            <a:r>
              <a:rPr lang="en-US" sz="1050" b="0" dirty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offers  </a:t>
            </a:r>
            <a:r>
              <a:rPr lang="en-US" sz="1050" b="0" dirty="0" smtClean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a </a:t>
            </a:r>
            <a:r>
              <a:rPr lang="en-US" sz="1050" b="0" dirty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combination of a unified API platform (API Edge) and big data predictive </a:t>
            </a:r>
            <a:r>
              <a:rPr lang="en-US" sz="1050" b="0" dirty="0" smtClean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analytics (</a:t>
            </a:r>
            <a:r>
              <a:rPr lang="en-US" sz="1050" b="0" dirty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Apigee Insights) along with technical and business </a:t>
            </a:r>
            <a:r>
              <a:rPr lang="en-US" sz="1050" b="0" dirty="0" smtClean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infrastructure </a:t>
            </a:r>
            <a:r>
              <a:rPr lang="en-US" sz="1050" b="0" dirty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and tactical requirements of enterprise API </a:t>
            </a:r>
            <a:r>
              <a:rPr lang="en-US" sz="1050" b="0" dirty="0" smtClean="0">
                <a:solidFill>
                  <a:schemeClr val="dk1"/>
                </a:solidFill>
                <a:latin typeface="Lato" charset="0"/>
                <a:ea typeface="Lato" charset="0"/>
                <a:cs typeface="Lato" charset="0"/>
              </a:rPr>
              <a:t>initiatives.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 bwMode="auto">
          <a:xfrm>
            <a:off x="719630" y="684000"/>
            <a:ext cx="8881570" cy="478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72009" tIns="36005" rIns="72009" bIns="36005" numCol="1" rtlCol="0" anchor="ctr" anchorCtr="0" compatLnSpc="1">
            <a:prstTxWarp prst="textNoShape">
              <a:avLst/>
            </a:prstTxWarp>
            <a:noAutofit/>
          </a:bodyPr>
          <a:lstStyle>
            <a:lvl1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en-US" sz="3150" kern="0" dirty="0" smtClean="0"/>
              <a:t>Apigee </a:t>
            </a:r>
            <a:r>
              <a:rPr lang="en-US" sz="1600" b="0" kern="0" dirty="0" smtClean="0"/>
              <a:t>Commercial</a:t>
            </a:r>
            <a:endParaRPr lang="en-US" sz="3150" b="0" kern="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11681"/>
              </p:ext>
            </p:extLst>
          </p:nvPr>
        </p:nvGraphicFramePr>
        <p:xfrm>
          <a:off x="612557" y="3634604"/>
          <a:ext cx="3772926" cy="19293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0535"/>
                <a:gridCol w="2662391"/>
              </a:tblGrid>
              <a:tr h="22810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Products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810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Apigee Edge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 management user interface</a:t>
                      </a:r>
                    </a:p>
                  </a:txBody>
                  <a:tcPr marL="7620" marR="7620" marT="7620" marB="0" anchor="b"/>
                </a:tc>
              </a:tr>
              <a:tr h="22810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Apigee Insight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Analytics</a:t>
                      </a:r>
                    </a:p>
                  </a:txBody>
                  <a:tcPr marL="7620" marR="7620" marT="7620" marB="0" anchor="b"/>
                </a:tc>
              </a:tr>
              <a:tr h="408687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Apigee API Exchange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Telecom Specific functionality</a:t>
                      </a:r>
                    </a:p>
                  </a:txBody>
                  <a:tcPr marL="7620" marR="7620" marT="7620" marB="0" anchor="b"/>
                </a:tc>
              </a:tr>
              <a:tr h="22810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Apigee Sense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Cloud-based bot detection and protection.</a:t>
                      </a:r>
                    </a:p>
                  </a:txBody>
                  <a:tcPr marL="7620" marR="7620" marT="7620" marB="0" anchor="b"/>
                </a:tc>
              </a:tr>
              <a:tr h="608279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Apigee </a:t>
                      </a:r>
                      <a:r>
                        <a:rPr lang="en-US" sz="1050" b="1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Edge </a:t>
                      </a:r>
                      <a:endParaRPr lang="en-US" sz="1050" b="1" u="none" strike="noStrike" kern="1200" dirty="0" smtClean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fontAlgn="b" latinLnBrk="0" hangingPunct="1"/>
                      <a:r>
                        <a:rPr lang="en-US" sz="105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Micro gateway</a:t>
                      </a:r>
                      <a:endParaRPr lang="en-US" sz="1050" b="1" u="none" strike="noStrike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Available on-premises and in the cloud, and helps to simplify deployment of the Apigee solution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52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MuleSoft </a:t>
            </a:r>
            <a:r>
              <a:rPr lang="en-US" sz="1600" b="0" dirty="0"/>
              <a:t>Commercial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5" name="Group 33"/>
          <p:cNvGrpSpPr/>
          <p:nvPr>
            <p:custDataLst>
              <p:tags r:id="rId1"/>
            </p:custDataLst>
          </p:nvPr>
        </p:nvGrpSpPr>
        <p:grpSpPr>
          <a:xfrm>
            <a:off x="4617220" y="2173717"/>
            <a:ext cx="4845685" cy="1133075"/>
            <a:chOff x="5543549" y="2771794"/>
            <a:chExt cx="3295651" cy="1017273"/>
          </a:xfrm>
        </p:grpSpPr>
        <p:sp>
          <p:nvSpPr>
            <p:cNvPr id="6" name="Rectangle 5"/>
            <p:cNvSpPr/>
            <p:nvPr/>
          </p:nvSpPr>
          <p:spPr>
            <a:xfrm>
              <a:off x="5543549" y="3065581"/>
              <a:ext cx="3295651" cy="7234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7" name="Round Same Side Corner Rectangle 6"/>
            <p:cNvSpPr/>
            <p:nvPr/>
          </p:nvSpPr>
          <p:spPr>
            <a:xfrm>
              <a:off x="5543549" y="2771794"/>
              <a:ext cx="3295651" cy="24626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OVERVIEW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531303"/>
              </p:ext>
            </p:extLst>
          </p:nvPr>
        </p:nvGraphicFramePr>
        <p:xfrm>
          <a:off x="588891" y="1447459"/>
          <a:ext cx="3805827" cy="1608120"/>
        </p:xfrm>
        <a:graphic>
          <a:graphicData uri="http://schemas.openxmlformats.org/drawingml/2006/table">
            <a:tbl>
              <a:tblPr firstRow="1" bandRow="1"/>
              <a:tblGrid>
                <a:gridCol w="1400503"/>
                <a:gridCol w="2405324"/>
              </a:tblGrid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defRPr/>
                      </a:pPr>
                      <a:r>
                        <a:rPr lang="en-US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Company</a:t>
                      </a: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Mulesoft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Employees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500+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Headquarters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San Francisco,</a:t>
                      </a:r>
                      <a:r>
                        <a:rPr lang="en-CA" sz="105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 CA 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Website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  <a:hlinkClick r:id="rId5"/>
                        </a:rPr>
                        <a:t>mulesoft.com</a:t>
                      </a:r>
                      <a:endParaRPr lang="en-CA" sz="1050" b="0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Founded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2003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1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Presence</a:t>
                      </a:r>
                      <a:endParaRPr lang="en-CA" sz="105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CA" sz="1050" b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Privately</a:t>
                      </a:r>
                      <a:r>
                        <a:rPr lang="en-CA" sz="1050" b="0" baseline="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 Held </a:t>
                      </a:r>
                      <a:endParaRPr lang="en-CA" sz="105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9" name="Group 33"/>
          <p:cNvGrpSpPr/>
          <p:nvPr>
            <p:custDataLst>
              <p:tags r:id="rId2"/>
            </p:custDataLst>
          </p:nvPr>
        </p:nvGrpSpPr>
        <p:grpSpPr>
          <a:xfrm>
            <a:off x="4617219" y="3211634"/>
            <a:ext cx="4893115" cy="1305989"/>
            <a:chOff x="5543549" y="2801848"/>
            <a:chExt cx="3327909" cy="1028638"/>
          </a:xfrm>
        </p:grpSpPr>
        <p:sp>
          <p:nvSpPr>
            <p:cNvPr id="10" name="Rectangle 4"/>
            <p:cNvSpPr/>
            <p:nvPr/>
          </p:nvSpPr>
          <p:spPr>
            <a:xfrm>
              <a:off x="5543549" y="3018345"/>
              <a:ext cx="3295651" cy="812141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180000" marR="0" lvl="0" indent="-17145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As a product that has grown out of the open source community, it contains crowdsourced innovations that set it apart from the competition.</a:t>
              </a:r>
            </a:p>
            <a:p>
              <a:pPr marL="180000" marR="0" lvl="0" indent="-17145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Mule Anypoint</a:t>
              </a:r>
              <a:r>
                <a:rPr kumimoji="0" lang="en-US" sz="1050" b="0" i="0" u="none" strike="noStrike" kern="0" cap="none" spc="0" normalizeH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 ESB and API platforms</a:t>
              </a: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 includes comprehensive monitoring and administrative capabilities. </a:t>
              </a:r>
            </a:p>
            <a:p>
              <a:pPr marL="180000" lvl="0" indent="-171450" algn="l">
                <a:buFont typeface="Arial" panose="020B0604020202020204" pitchFamily="34" charset="0"/>
                <a:buChar char="•"/>
                <a:defRPr/>
              </a:pPr>
              <a:r>
                <a:rPr lang="en-US" sz="1050" kern="0" dirty="0">
                  <a:solidFill>
                    <a:srgbClr val="333333"/>
                  </a:solidFill>
                  <a:latin typeface="Lato" charset="0"/>
                  <a:ea typeface="Lato" charset="0"/>
                  <a:cs typeface="Lato" charset="0"/>
                </a:rPr>
                <a:t>Mulesoft provides </a:t>
              </a:r>
              <a:r>
                <a:rPr lang="en-US" sz="1050" kern="0" dirty="0" smtClean="0">
                  <a:solidFill>
                    <a:srgbClr val="333333"/>
                  </a:solidFill>
                  <a:latin typeface="Lato" charset="0"/>
                  <a:ea typeface="Lato" charset="0"/>
                  <a:cs typeface="Lato" charset="0"/>
                </a:rPr>
                <a:t>technical </a:t>
              </a:r>
              <a:r>
                <a:rPr lang="en-US" sz="1050" kern="0" dirty="0">
                  <a:solidFill>
                    <a:srgbClr val="333333"/>
                  </a:solidFill>
                  <a:latin typeface="Lato" charset="0"/>
                  <a:ea typeface="Lato" charset="0"/>
                  <a:cs typeface="Lato" charset="0"/>
                </a:rPr>
                <a:t>start to an API program (but not the business start, because the MuleSoft Catalyst offering is still evolving).</a:t>
              </a:r>
            </a:p>
            <a:p>
              <a:pPr marL="18000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1" name="Round Same Side Corner Rectangle 6"/>
            <p:cNvSpPr/>
            <p:nvPr/>
          </p:nvSpPr>
          <p:spPr>
            <a:xfrm>
              <a:off x="5575807" y="2801848"/>
              <a:ext cx="3295651" cy="20097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STRENGTHS</a:t>
              </a:r>
            </a:p>
          </p:txBody>
        </p:sp>
      </p:grpSp>
      <p:grpSp>
        <p:nvGrpSpPr>
          <p:cNvPr id="12" name="Group 33"/>
          <p:cNvGrpSpPr/>
          <p:nvPr>
            <p:custDataLst>
              <p:tags r:id="rId3"/>
            </p:custDataLst>
          </p:nvPr>
        </p:nvGrpSpPr>
        <p:grpSpPr>
          <a:xfrm>
            <a:off x="4617219" y="4605771"/>
            <a:ext cx="4845685" cy="1153787"/>
            <a:chOff x="5543549" y="2753200"/>
            <a:chExt cx="3295651" cy="1035868"/>
          </a:xfrm>
        </p:grpSpPr>
        <p:sp>
          <p:nvSpPr>
            <p:cNvPr id="13" name="Rectangle 12"/>
            <p:cNvSpPr/>
            <p:nvPr/>
          </p:nvSpPr>
          <p:spPr>
            <a:xfrm>
              <a:off x="5543549" y="3018344"/>
              <a:ext cx="3295651" cy="7707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4" name="Round Same Side Corner Rectangle 13"/>
            <p:cNvSpPr/>
            <p:nvPr/>
          </p:nvSpPr>
          <p:spPr>
            <a:xfrm>
              <a:off x="5543549" y="2753200"/>
              <a:ext cx="3295651" cy="26485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 charset="0"/>
                  <a:ea typeface="Lato" charset="0"/>
                  <a:cs typeface="Lato" charset="0"/>
                </a:rPr>
                <a:t>CHALLENGES 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17219" y="4932746"/>
            <a:ext cx="4893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marR="0" lvl="0" indent="-174625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The solution’s messaging capabilities rely on JMS technology. ActiveMQ</a:t>
            </a:r>
            <a:r>
              <a:rPr kumimoji="0" lang="en-CA" sz="105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which is a different Open Source Product.</a:t>
            </a: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marL="174625" marR="0" lvl="0" indent="-174625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This community version of MuleSoft is not more available. MuleSoft</a:t>
            </a:r>
            <a:r>
              <a:rPr kumimoji="0" lang="en-CA" sz="105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 is considered as a Commercial product family.</a:t>
            </a:r>
            <a:endParaRPr kumimoji="0" lang="en-CA" sz="105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219" y="2437535"/>
            <a:ext cx="48456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MuleSoft is a vendor whose product has grown out of the open source community. </a:t>
            </a:r>
            <a:r>
              <a:rPr kumimoji="0" lang="en-CA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Mule ESB </a:t>
            </a: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is MuleSoft’s core solution and allows the company to specialize in integration technology focused on supporting business connectivity.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1225"/>
              </p:ext>
            </p:extLst>
          </p:nvPr>
        </p:nvGraphicFramePr>
        <p:xfrm>
          <a:off x="588891" y="3259542"/>
          <a:ext cx="3862873" cy="2887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4102"/>
                <a:gridCol w="2638771"/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effectLst/>
                          <a:latin typeface="Calibri" panose="020F0502020204030204" pitchFamily="34" charset="0"/>
                        </a:rPr>
                        <a:t>Products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</a:rPr>
                        <a:t>Details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828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Studio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IDE  to design and build integrations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Connectors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Connect any endpoints using out-of-the-box</a:t>
                      </a:r>
                      <a:b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 connectors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Exchange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Access and leverage a rich collection of integration components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API Designer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Calibri" panose="020F0502020204030204" pitchFamily="34" charset="0"/>
                        </a:rPr>
                        <a:t>A </a:t>
                      </a:r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graphical syntax-aware platform to design APIs using RESTful API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API Portal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Calibri" panose="020F0502020204030204" pitchFamily="34" charset="0"/>
                        </a:rPr>
                        <a:t>A </a:t>
                      </a:r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platform to engage with API developers and drive adoption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Mule runtime engine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Calibri" panose="020F0502020204030204" pitchFamily="34" charset="0"/>
                        </a:rPr>
                        <a:t>Hybrid </a:t>
                      </a:r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engine that powers all of our integration flows.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18288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API Manager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  <a:latin typeface="Calibri" panose="020F0502020204030204" pitchFamily="34" charset="0"/>
                        </a:rPr>
                        <a:t>Expose </a:t>
                      </a:r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and provision your APIs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  <a:tr h="36576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50" b="1" u="none" strike="noStrike" dirty="0">
                          <a:effectLst/>
                          <a:latin typeface="Calibri" panose="020F0502020204030204" pitchFamily="34" charset="0"/>
                        </a:rPr>
                        <a:t>Anypoint API Analytics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  <a:latin typeface="Calibri" panose="020F0502020204030204" pitchFamily="34" charset="0"/>
                        </a:rPr>
                        <a:t>Real-time view of API consumption trends and operational performance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54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WSO2 </a:t>
            </a:r>
            <a:r>
              <a:rPr lang="en-US" sz="1600" b="0" dirty="0" smtClean="0"/>
              <a:t>Open Source</a:t>
            </a:r>
            <a:endParaRPr lang="en-US" sz="16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8" name="Group 33"/>
          <p:cNvGrpSpPr/>
          <p:nvPr>
            <p:custDataLst>
              <p:tags r:id="rId1"/>
            </p:custDataLst>
          </p:nvPr>
        </p:nvGrpSpPr>
        <p:grpSpPr>
          <a:xfrm>
            <a:off x="4560689" y="1857210"/>
            <a:ext cx="4845685" cy="1185899"/>
            <a:chOff x="5543549" y="2724369"/>
            <a:chExt cx="3295651" cy="1064698"/>
          </a:xfrm>
        </p:grpSpPr>
        <p:sp>
          <p:nvSpPr>
            <p:cNvPr id="19" name="Rectangle 18"/>
            <p:cNvSpPr/>
            <p:nvPr/>
          </p:nvSpPr>
          <p:spPr>
            <a:xfrm>
              <a:off x="5543549" y="3065581"/>
              <a:ext cx="3295651" cy="7234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OVERVIEW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86009"/>
              </p:ext>
            </p:extLst>
          </p:nvPr>
        </p:nvGraphicFramePr>
        <p:xfrm>
          <a:off x="613871" y="1609003"/>
          <a:ext cx="3845041" cy="1608120"/>
        </p:xfrm>
        <a:graphic>
          <a:graphicData uri="http://schemas.openxmlformats.org/drawingml/2006/table">
            <a:tbl>
              <a:tblPr firstRow="1" bandRow="1"/>
              <a:tblGrid>
                <a:gridCol w="1414933"/>
                <a:gridCol w="2430108"/>
              </a:tblGrid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Company</a:t>
                      </a: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WSO2</a:t>
                      </a:r>
                      <a:endParaRPr lang="en-US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Employees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450+ 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Headquarters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Mountain View, CA </a:t>
                      </a:r>
                      <a:endParaRPr lang="en-US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Website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  <a:hlinkClick r:id="rId5"/>
                        </a:rPr>
                        <a:t>wso2.com</a:t>
                      </a:r>
                      <a:endParaRPr lang="en-US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Founded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2005</a:t>
                      </a:r>
                      <a:endParaRPr lang="en-CA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Presence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Privately Held</a:t>
                      </a:r>
                      <a:endParaRPr lang="en-CA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oup 33"/>
          <p:cNvGrpSpPr/>
          <p:nvPr>
            <p:custDataLst>
              <p:tags r:id="rId2"/>
            </p:custDataLst>
          </p:nvPr>
        </p:nvGrpSpPr>
        <p:grpSpPr>
          <a:xfrm>
            <a:off x="4566880" y="2893413"/>
            <a:ext cx="4845685" cy="1185900"/>
            <a:chOff x="5543549" y="2724369"/>
            <a:chExt cx="3295651" cy="1064699"/>
          </a:xfrm>
        </p:grpSpPr>
        <p:sp>
          <p:nvSpPr>
            <p:cNvPr id="23" name="Rectangle 22"/>
            <p:cNvSpPr/>
            <p:nvPr/>
          </p:nvSpPr>
          <p:spPr>
            <a:xfrm>
              <a:off x="5543549" y="3018344"/>
              <a:ext cx="3295651" cy="7707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4" name="Round Same Side Corner Rectangle 23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STRENGTHS</a:t>
              </a:r>
            </a:p>
          </p:txBody>
        </p:sp>
      </p:grpSp>
      <p:grpSp>
        <p:nvGrpSpPr>
          <p:cNvPr id="25" name="Group 33"/>
          <p:cNvGrpSpPr/>
          <p:nvPr>
            <p:custDataLst>
              <p:tags r:id="rId3"/>
            </p:custDataLst>
          </p:nvPr>
        </p:nvGrpSpPr>
        <p:grpSpPr>
          <a:xfrm>
            <a:off x="4568217" y="4472905"/>
            <a:ext cx="4845685" cy="1185900"/>
            <a:chOff x="5543549" y="2724369"/>
            <a:chExt cx="3295651" cy="1064699"/>
          </a:xfrm>
        </p:grpSpPr>
        <p:sp>
          <p:nvSpPr>
            <p:cNvPr id="26" name="Rectangle 25"/>
            <p:cNvSpPr/>
            <p:nvPr/>
          </p:nvSpPr>
          <p:spPr>
            <a:xfrm>
              <a:off x="5543549" y="3018344"/>
              <a:ext cx="3295651" cy="7707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CHALLENGES 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560689" y="3260588"/>
            <a:ext cx="4845685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As an open source solution, WSO2 provides a cost-effective option that is capable of scalability and agile deployment. 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Enterprise Service Bus is built on WSO2’s Carbon technology, leveraging its core features (clustering, caching, etc.) to improve the architecture and functional capabilities of the bus. 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Users cite the openness of the solution as a strong selling point that enables scalability and flexibility in their business environment.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60688" y="2217180"/>
            <a:ext cx="489311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WSO2 is a cloud native and open source vendor who specializes in middleware technology. </a:t>
            </a:r>
            <a:r>
              <a:rPr kumimoji="0" lang="en-CA" sz="105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Enterprise Service Bus </a:t>
            </a: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is a standards-based ESB solution built on top of WSO2’s Carbon technology.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60690" y="4839488"/>
            <a:ext cx="495499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WSO2’s reliance on additional open source components for features, such as message persistence, publishing, and subscription, adds additional configuration steps to the initial setup.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WSO2 users may still have to rely more heavily on service support contracts and the open source community to develop their integration solutions.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32799"/>
              </p:ext>
            </p:extLst>
          </p:nvPr>
        </p:nvGraphicFramePr>
        <p:xfrm>
          <a:off x="613868" y="3695121"/>
          <a:ext cx="3845042" cy="22098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058"/>
                <a:gridCol w="2583984"/>
              </a:tblGrid>
              <a:tr h="220981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Products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220981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API Gateway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Design, compose and publish APIs</a:t>
                      </a:r>
                    </a:p>
                  </a:txBody>
                  <a:tcPr marL="7620" marR="7620" marT="7620" marB="0" anchor="b"/>
                </a:tc>
              </a:tr>
              <a:tr h="662944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Enterprise Integrator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Service bus to mediates and transforms data between legacy systems, SaaS applications, services, and APIs</a:t>
                      </a:r>
                    </a:p>
                  </a:txBody>
                  <a:tcPr marL="7620" marR="7620" marT="7620" marB="0" anchor="b"/>
                </a:tc>
              </a:tr>
              <a:tr h="220981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Identity Server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Identity management </a:t>
                      </a:r>
                    </a:p>
                  </a:txBody>
                  <a:tcPr marL="7620" marR="7620" marT="7620" marB="0" anchor="b"/>
                </a:tc>
              </a:tr>
              <a:tr h="44196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Real-time Analytics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Analytics product that analyzes data streams in real time</a:t>
                      </a:r>
                    </a:p>
                  </a:txBody>
                  <a:tcPr marL="7620" marR="7620" marT="7620" marB="0" anchor="b"/>
                </a:tc>
              </a:tr>
              <a:tr h="44196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IoT</a:t>
                      </a:r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 Server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Manage devices, Apps with enterprise mobility management (EMM/MDM) solution</a:t>
                      </a: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42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TYK </a:t>
            </a:r>
            <a:r>
              <a:rPr lang="en-US" sz="1600" b="0" dirty="0" smtClean="0"/>
              <a:t>Open Source</a:t>
            </a:r>
            <a:endParaRPr lang="en-US" sz="16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8" name="Group 33"/>
          <p:cNvGrpSpPr/>
          <p:nvPr>
            <p:custDataLst>
              <p:tags r:id="rId1"/>
            </p:custDataLst>
          </p:nvPr>
        </p:nvGrpSpPr>
        <p:grpSpPr>
          <a:xfrm>
            <a:off x="4586690" y="2356469"/>
            <a:ext cx="4845685" cy="1185899"/>
            <a:chOff x="5543549" y="2724369"/>
            <a:chExt cx="3295651" cy="1064698"/>
          </a:xfrm>
        </p:grpSpPr>
        <p:sp>
          <p:nvSpPr>
            <p:cNvPr id="19" name="Rectangle 18"/>
            <p:cNvSpPr/>
            <p:nvPr/>
          </p:nvSpPr>
          <p:spPr>
            <a:xfrm>
              <a:off x="5543549" y="3065581"/>
              <a:ext cx="3295651" cy="7234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0" name="Round Same Side Corner Rectangle 19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OVERVIEW</a:t>
              </a:r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796256"/>
              </p:ext>
            </p:extLst>
          </p:nvPr>
        </p:nvGraphicFramePr>
        <p:xfrm>
          <a:off x="639505" y="2069636"/>
          <a:ext cx="3845041" cy="1608120"/>
        </p:xfrm>
        <a:graphic>
          <a:graphicData uri="http://schemas.openxmlformats.org/drawingml/2006/table">
            <a:tbl>
              <a:tblPr firstRow="1" bandRow="1"/>
              <a:tblGrid>
                <a:gridCol w="1414933"/>
                <a:gridCol w="2430108"/>
              </a:tblGrid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Company</a:t>
                      </a: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0" kern="12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Tyk</a:t>
                      </a: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 Technologies</a:t>
                      </a:r>
                      <a:endParaRPr lang="en-US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Employees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11-50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Headquarters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LONDON, UK</a:t>
                      </a: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Website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>
                        <a:defRPr/>
                      </a:pPr>
                      <a:r>
                        <a:rPr lang="en-US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  <a:hlinkClick r:id="rId6"/>
                        </a:rPr>
                        <a:t>tyk.io</a:t>
                      </a:r>
                      <a:endParaRPr lang="en-US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Founded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2014</a:t>
                      </a:r>
                      <a:endParaRPr lang="en-CA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  <a:tr h="23422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Presence</a:t>
                      </a:r>
                      <a:endParaRPr lang="en-CA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T="72000" marB="36000">
                    <a:lnL w="12700" cmpd="sng">
                      <a:noFill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457200" rtl="0" eaLnBrk="1" latinLnBrk="0" hangingPunct="1"/>
                      <a:r>
                        <a:rPr lang="en-CA" sz="1050" b="0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Privately Held</a:t>
                      </a:r>
                      <a:endParaRPr lang="en-CA" sz="1050" b="0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2" name="Group 33"/>
          <p:cNvGrpSpPr/>
          <p:nvPr>
            <p:custDataLst>
              <p:tags r:id="rId2"/>
            </p:custDataLst>
          </p:nvPr>
        </p:nvGrpSpPr>
        <p:grpSpPr>
          <a:xfrm>
            <a:off x="4592880" y="3175511"/>
            <a:ext cx="4845685" cy="1185900"/>
            <a:chOff x="5543549" y="2724369"/>
            <a:chExt cx="3295651" cy="1064699"/>
          </a:xfrm>
        </p:grpSpPr>
        <p:sp>
          <p:nvSpPr>
            <p:cNvPr id="23" name="Rectangle 22"/>
            <p:cNvSpPr/>
            <p:nvPr/>
          </p:nvSpPr>
          <p:spPr>
            <a:xfrm>
              <a:off x="5543549" y="3018344"/>
              <a:ext cx="3295651" cy="7707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4" name="Round Same Side Corner Rectangle 23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STRENGTHS</a:t>
              </a:r>
            </a:p>
          </p:txBody>
        </p:sp>
      </p:grpSp>
      <p:grpSp>
        <p:nvGrpSpPr>
          <p:cNvPr id="25" name="Group 33"/>
          <p:cNvGrpSpPr/>
          <p:nvPr>
            <p:custDataLst>
              <p:tags r:id="rId3"/>
            </p:custDataLst>
          </p:nvPr>
        </p:nvGrpSpPr>
        <p:grpSpPr>
          <a:xfrm>
            <a:off x="4586689" y="4666868"/>
            <a:ext cx="4845685" cy="1185900"/>
            <a:chOff x="5543549" y="2724369"/>
            <a:chExt cx="3295651" cy="1064699"/>
          </a:xfrm>
        </p:grpSpPr>
        <p:sp>
          <p:nvSpPr>
            <p:cNvPr id="26" name="Rectangle 25"/>
            <p:cNvSpPr/>
            <p:nvPr/>
          </p:nvSpPr>
          <p:spPr>
            <a:xfrm>
              <a:off x="5543549" y="3018344"/>
              <a:ext cx="3295651" cy="770724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855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27" name="Round Same Side Corner Rectangle 26"/>
            <p:cNvSpPr/>
            <p:nvPr/>
          </p:nvSpPr>
          <p:spPr>
            <a:xfrm>
              <a:off x="5543549" y="2724369"/>
              <a:ext cx="3295651" cy="29369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>
                <a:lumMod val="75000"/>
              </a:schemeClr>
            </a:solidFill>
            <a:ln w="127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15000"/>
                </a:prstClr>
              </a:outerShdw>
            </a:effectLst>
          </p:spPr>
          <p:txBody>
            <a:bodyPr lIns="108000" rtlCol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CA" sz="1100" kern="0" dirty="0">
                  <a:solidFill>
                    <a:srgbClr val="FFFFFF"/>
                  </a:solidFill>
                  <a:latin typeface="Lato" charset="0"/>
                  <a:ea typeface="Lato" charset="0"/>
                  <a:cs typeface="Lato" charset="0"/>
                </a:rPr>
                <a:t>CHALLENGES 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586689" y="3542686"/>
            <a:ext cx="484568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Manage Multiple APIs: </a:t>
            </a:r>
            <a:r>
              <a:rPr lang="en-US" sz="1050" b="0" dirty="0" err="1">
                <a:latin typeface="Lato" charset="0"/>
                <a:ea typeface="Lato" charset="0"/>
                <a:cs typeface="Lato" charset="0"/>
              </a:rPr>
              <a:t>Tyk’s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 dashboard has one gateway to manage all your APIs with streamlined </a:t>
            </a: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integration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dirty="0" err="1">
                <a:latin typeface="Lato" charset="0"/>
                <a:ea typeface="Lato" charset="0"/>
                <a:cs typeface="Lato" charset="0"/>
              </a:rPr>
              <a:t>Customisable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 API Portal: </a:t>
            </a:r>
            <a:r>
              <a:rPr lang="en-US" sz="1050" b="0" dirty="0" err="1">
                <a:latin typeface="Lato" charset="0"/>
                <a:ea typeface="Lato" charset="0"/>
                <a:cs typeface="Lato" charset="0"/>
              </a:rPr>
              <a:t>Tyk’s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 portal makes it easy to publish your APIs to the world and allow developers to enroll for </a:t>
            </a: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access.</a:t>
            </a:r>
          </a:p>
          <a:p>
            <a:pPr marL="171450" marR="0" lvl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Cloud, Hybrid or On-Premise </a:t>
            </a:r>
            <a:r>
              <a:rPr lang="en-US" sz="1050" b="0" dirty="0" err="1">
                <a:latin typeface="Lato" charset="0"/>
                <a:ea typeface="Lato" charset="0"/>
                <a:cs typeface="Lato" charset="0"/>
              </a:rPr>
              <a:t>Integrations:Tyk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 offers fully supported infrastructure through the cloud for free</a:t>
            </a:r>
            <a:endParaRPr kumimoji="0" lang="en-CA" sz="105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86689" y="2716439"/>
            <a:ext cx="4893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dirty="0" err="1">
                <a:latin typeface="Lato" charset="0"/>
                <a:ea typeface="Lato" charset="0"/>
                <a:cs typeface="Lato" charset="0"/>
              </a:rPr>
              <a:t>Tyk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 is an open source API management platform, featuring an API gateway, analytics, developer portal and dashboard, all with speed and scalability in mind.</a:t>
            </a:r>
            <a:r>
              <a:rPr kumimoji="0" lang="en-CA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Lato" charset="0"/>
                <a:ea typeface="Lato" charset="0"/>
                <a:cs typeface="Lato" charset="0"/>
              </a:rPr>
              <a:t>.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294793"/>
              </p:ext>
            </p:extLst>
          </p:nvPr>
        </p:nvGraphicFramePr>
        <p:xfrm>
          <a:off x="632340" y="3889084"/>
          <a:ext cx="3845042" cy="13756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1058"/>
                <a:gridCol w="2583984"/>
              </a:tblGrid>
              <a:tr h="17266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Products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Details</a:t>
                      </a:r>
                    </a:p>
                  </a:txBody>
                  <a:tcPr marL="7620" marR="7620" marT="7620" marB="0"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17266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GB" sz="105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 Management </a:t>
                      </a:r>
                      <a:endParaRPr lang="en-US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Design, compose and publish APIs</a:t>
                      </a:r>
                    </a:p>
                  </a:txBody>
                  <a:tcPr marL="7620" marR="7620" marT="7620" marB="0" anchor="b"/>
                </a:tc>
              </a:tr>
              <a:tr h="517988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API Portal</a:t>
                      </a:r>
                      <a:endParaRPr lang="en-US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GB" sz="1050" kern="1200" dirty="0" smtClean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API Lifecycle Management</a:t>
                      </a:r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</a:tr>
              <a:tr h="17266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050" b="1" kern="12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Lato" charset="0"/>
                          <a:cs typeface="Lato" charset="0"/>
                        </a:rPr>
                        <a:t>API Gateway</a:t>
                      </a:r>
                      <a:endParaRPr lang="en-US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05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Identity management </a:t>
                      </a:r>
                    </a:p>
                  </a:txBody>
                  <a:tcPr marL="7620" marR="7620" marT="7620" marB="0" anchor="b"/>
                </a:tc>
              </a:tr>
              <a:tr h="154942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</a:tr>
              <a:tr h="172029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endParaRPr lang="en-US" sz="1050" b="1" kern="1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Lato" charset="0"/>
                        <a:cs typeface="Lato" charset="0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050" u="none" strike="noStrike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60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Registration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276" y="1476142"/>
            <a:ext cx="874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Self Registration - </a:t>
            </a:r>
            <a:r>
              <a:rPr lang="en-US" sz="1200" b="0" dirty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A service instance is responsible for registering itself with the service </a:t>
            </a:r>
            <a:r>
              <a:rPr lang="en-US" sz="1200" b="0" dirty="0" smtClean="0">
                <a:solidFill>
                  <a:srgbClr val="333333"/>
                </a:solidFill>
                <a:latin typeface="Lato" charset="0"/>
                <a:ea typeface="Lato" charset="0"/>
                <a:cs typeface="Lato" charset="0"/>
              </a:rPr>
              <a:t>registry.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  <a:p>
            <a:pPr algn="l"/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4276" y="3787632"/>
            <a:ext cx="8745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Lato" charset="0"/>
                <a:ea typeface="Lato" charset="0"/>
                <a:cs typeface="Lato" charset="0"/>
              </a:rPr>
              <a:t>Third Party Registration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-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A 3rd party registrar is responsible for registering and unregistering a service instance with the service registry.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2222695" y="2138288"/>
            <a:ext cx="1786597" cy="464234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A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2222695" y="2969994"/>
            <a:ext cx="1786597" cy="464234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B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5458264" y="2236762"/>
            <a:ext cx="1125416" cy="1063823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Registry</a:t>
            </a:r>
          </a:p>
        </p:txBody>
      </p:sp>
      <p:cxnSp>
        <p:nvCxnSpPr>
          <p:cNvPr id="12" name="Straight Arrow Connector 11"/>
          <p:cNvCxnSpPr>
            <a:stCxn id="8" idx="3"/>
            <a:endCxn id="10" idx="2"/>
          </p:cNvCxnSpPr>
          <p:nvPr/>
        </p:nvCxnSpPr>
        <p:spPr bwMode="auto">
          <a:xfrm>
            <a:off x="4009292" y="2370405"/>
            <a:ext cx="1448972" cy="3982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4" name="Straight Arrow Connector 13"/>
          <p:cNvCxnSpPr>
            <a:stCxn id="9" idx="3"/>
            <a:endCxn id="10" idx="2"/>
          </p:cNvCxnSpPr>
          <p:nvPr/>
        </p:nvCxnSpPr>
        <p:spPr bwMode="auto">
          <a:xfrm flipV="1">
            <a:off x="4009292" y="2768674"/>
            <a:ext cx="1448972" cy="433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4178104" y="2005929"/>
            <a:ext cx="1111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When going up / down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62510" y="3089032"/>
            <a:ext cx="1111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When going up / down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1329396" y="4499710"/>
            <a:ext cx="1786597" cy="464234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A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1329396" y="5230044"/>
            <a:ext cx="1786597" cy="464234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53618" y="4499853"/>
            <a:ext cx="1111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smtClean="0">
                <a:latin typeface="Lato" charset="0"/>
                <a:ea typeface="Lato" charset="0"/>
                <a:cs typeface="Lato" charset="0"/>
              </a:rPr>
              <a:t>Start Service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4564965" y="5230044"/>
            <a:ext cx="1786597" cy="464234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Manager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1329396" y="5960379"/>
            <a:ext cx="1786597" cy="464234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C</a:t>
            </a:r>
          </a:p>
        </p:txBody>
      </p:sp>
      <p:cxnSp>
        <p:nvCxnSpPr>
          <p:cNvPr id="29" name="Straight Arrow Connector 28"/>
          <p:cNvCxnSpPr>
            <a:stCxn id="26" idx="1"/>
            <a:endCxn id="18" idx="3"/>
          </p:cNvCxnSpPr>
          <p:nvPr/>
        </p:nvCxnSpPr>
        <p:spPr bwMode="auto">
          <a:xfrm rot="10800000">
            <a:off x="3115993" y="4731827"/>
            <a:ext cx="1448972" cy="73033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1" name="Straight Arrow Connector 28"/>
          <p:cNvCxnSpPr>
            <a:stCxn id="26" idx="1"/>
            <a:endCxn id="19" idx="3"/>
          </p:cNvCxnSpPr>
          <p:nvPr/>
        </p:nvCxnSpPr>
        <p:spPr bwMode="auto">
          <a:xfrm rot="10800000">
            <a:off x="3115993" y="5462161"/>
            <a:ext cx="1448972" cy="12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4" name="Straight Arrow Connector 28"/>
          <p:cNvCxnSpPr>
            <a:stCxn id="26" idx="1"/>
            <a:endCxn id="27" idx="3"/>
          </p:cNvCxnSpPr>
          <p:nvPr/>
        </p:nvCxnSpPr>
        <p:spPr bwMode="auto">
          <a:xfrm rot="10800000" flipV="1">
            <a:off x="3115993" y="5462160"/>
            <a:ext cx="1448972" cy="7303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3383277" y="5213252"/>
            <a:ext cx="11113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latin typeface="Lato" charset="0"/>
                <a:ea typeface="Lato" charset="0"/>
                <a:cs typeface="Lato" charset="0"/>
              </a:rPr>
              <a:t>Stop Service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277768" y="6173644"/>
            <a:ext cx="2096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dirty="0" smtClean="0">
                <a:latin typeface="Lato" charset="0"/>
                <a:ea typeface="Lato" charset="0"/>
                <a:cs typeface="Lato" charset="0"/>
              </a:rPr>
              <a:t>Detects </a:t>
            </a:r>
            <a:r>
              <a:rPr lang="en-US" sz="900" b="0" smtClean="0">
                <a:latin typeface="Lato" charset="0"/>
                <a:ea typeface="Lato" charset="0"/>
                <a:cs typeface="Lato" charset="0"/>
              </a:rPr>
              <a:t>Service Crash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369126" y="4929757"/>
            <a:ext cx="1125416" cy="1063823"/>
          </a:xfrm>
          <a:prstGeom prst="ellipse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Registry</a:t>
            </a:r>
          </a:p>
        </p:txBody>
      </p:sp>
      <p:cxnSp>
        <p:nvCxnSpPr>
          <p:cNvPr id="41" name="Straight Arrow Connector 40"/>
          <p:cNvCxnSpPr>
            <a:stCxn id="26" idx="3"/>
            <a:endCxn id="39" idx="2"/>
          </p:cNvCxnSpPr>
          <p:nvPr/>
        </p:nvCxnSpPr>
        <p:spPr bwMode="auto">
          <a:xfrm flipV="1">
            <a:off x="6351562" y="5461669"/>
            <a:ext cx="1017564" cy="4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418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9481" y="1530897"/>
            <a:ext cx="874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Client-Side Discovery -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C</a:t>
            </a: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lient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is responsible for determining the network locations of available service instances and load balancing requests across them.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  <a:p>
            <a:pPr algn="l"/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111" y="3683117"/>
            <a:ext cx="874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Server-Side Discovery -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The client makes a request to a service via a load balancer. The load balancer queries the service registry and routes each request to an available service instance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66111" y="1264757"/>
            <a:ext cx="64700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To find the </a:t>
            </a:r>
            <a:r>
              <a:rPr lang="en-US" sz="1100" b="0">
                <a:latin typeface="Lato" charset="0"/>
                <a:ea typeface="Lato" charset="0"/>
                <a:cs typeface="Lato" charset="0"/>
              </a:rPr>
              <a:t>available </a:t>
            </a:r>
            <a:r>
              <a:rPr lang="en-US" sz="1100" b="0" smtClean="0">
                <a:latin typeface="Lato" charset="0"/>
                <a:ea typeface="Lato" charset="0"/>
                <a:cs typeface="Lato" charset="0"/>
              </a:rPr>
              <a:t>Microservices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and their location, we need to have a service discovery mechanism</a:t>
            </a:r>
          </a:p>
        </p:txBody>
      </p:sp>
      <p:sp>
        <p:nvSpPr>
          <p:cNvPr id="69" name="Rectangle 68"/>
          <p:cNvSpPr/>
          <p:nvPr/>
        </p:nvSpPr>
        <p:spPr bwMode="auto">
          <a:xfrm>
            <a:off x="2200952" y="2076670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smtClean="0">
                <a:latin typeface="Lato" charset="0"/>
                <a:ea typeface="Lato" charset="0"/>
                <a:cs typeface="Lato" charset="0"/>
              </a:rPr>
              <a:t>API Gateway or Client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2200952" y="3140325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Service Registry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Right Arrow 71"/>
          <p:cNvSpPr/>
          <p:nvPr/>
        </p:nvSpPr>
        <p:spPr bwMode="auto">
          <a:xfrm rot="5400000">
            <a:off x="2414508" y="2691210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3" name="Right Arrow 72"/>
          <p:cNvSpPr/>
          <p:nvPr/>
        </p:nvSpPr>
        <p:spPr bwMode="auto">
          <a:xfrm rot="16200000">
            <a:off x="3111853" y="2672738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38071" y="2532689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Discover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583513" y="2535466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Location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6" name="Right Arrow 75"/>
          <p:cNvSpPr/>
          <p:nvPr/>
        </p:nvSpPr>
        <p:spPr bwMode="auto">
          <a:xfrm>
            <a:off x="4229179" y="2122144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67044" y="1968948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Client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5833601" y="2122144"/>
            <a:ext cx="1509668" cy="22666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A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822273" y="2464370"/>
            <a:ext cx="1509668" cy="199650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B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5841034" y="2779583"/>
            <a:ext cx="1509668" cy="220848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C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1" name="Rectangle 80"/>
          <p:cNvSpPr/>
          <p:nvPr/>
        </p:nvSpPr>
        <p:spPr bwMode="auto">
          <a:xfrm>
            <a:off x="5833601" y="3115994"/>
            <a:ext cx="1509668" cy="21853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D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2" name="Arc 81"/>
          <p:cNvSpPr/>
          <p:nvPr/>
        </p:nvSpPr>
        <p:spPr bwMode="auto">
          <a:xfrm rot="9245792" flipV="1">
            <a:off x="4000863" y="2223468"/>
            <a:ext cx="3696438" cy="269684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3" name="Arc 82"/>
          <p:cNvSpPr/>
          <p:nvPr/>
        </p:nvSpPr>
        <p:spPr bwMode="auto">
          <a:xfrm rot="9426500" flipV="1">
            <a:off x="3123174" y="2464025"/>
            <a:ext cx="5755371" cy="702296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4" name="Arc 83"/>
          <p:cNvSpPr/>
          <p:nvPr/>
        </p:nvSpPr>
        <p:spPr bwMode="auto">
          <a:xfrm rot="20698985" flipV="1">
            <a:off x="1114182" y="2711043"/>
            <a:ext cx="6001910" cy="650441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5" name="Arc 84"/>
          <p:cNvSpPr/>
          <p:nvPr/>
        </p:nvSpPr>
        <p:spPr bwMode="auto">
          <a:xfrm flipV="1">
            <a:off x="1253614" y="2677718"/>
            <a:ext cx="5723045" cy="686194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9913103">
            <a:off x="4359785" y="2862299"/>
            <a:ext cx="511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Publish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3" name="Rounded Rectangle 92"/>
          <p:cNvSpPr/>
          <p:nvPr/>
        </p:nvSpPr>
        <p:spPr bwMode="auto">
          <a:xfrm>
            <a:off x="5732231" y="2013364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94" name="Rounded Rectangle 93"/>
          <p:cNvSpPr/>
          <p:nvPr/>
        </p:nvSpPr>
        <p:spPr bwMode="auto">
          <a:xfrm>
            <a:off x="5730312" y="2368577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95" name="Rounded Rectangle 94"/>
          <p:cNvSpPr/>
          <p:nvPr/>
        </p:nvSpPr>
        <p:spPr bwMode="auto">
          <a:xfrm>
            <a:off x="5730312" y="2678169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96" name="Rounded Rectangle 95"/>
          <p:cNvSpPr/>
          <p:nvPr/>
        </p:nvSpPr>
        <p:spPr bwMode="auto">
          <a:xfrm>
            <a:off x="5730312" y="3019116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97" name="Rectangle 96"/>
          <p:cNvSpPr/>
          <p:nvPr/>
        </p:nvSpPr>
        <p:spPr bwMode="auto">
          <a:xfrm>
            <a:off x="2574995" y="4721915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Load Balancer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2574995" y="5785570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Service Registry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9" name="Right Arrow 98"/>
          <p:cNvSpPr/>
          <p:nvPr/>
        </p:nvSpPr>
        <p:spPr bwMode="auto">
          <a:xfrm rot="5400000">
            <a:off x="2788551" y="5336455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0" name="Right Arrow 99"/>
          <p:cNvSpPr/>
          <p:nvPr/>
        </p:nvSpPr>
        <p:spPr bwMode="auto">
          <a:xfrm rot="16200000">
            <a:off x="3485896" y="5317983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12114" y="5177934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Discover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957556" y="518071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Location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3" name="Right Arrow 102"/>
          <p:cNvSpPr/>
          <p:nvPr/>
        </p:nvSpPr>
        <p:spPr bwMode="auto">
          <a:xfrm>
            <a:off x="4603222" y="4767389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741087" y="4614193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Client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5" name="Rectangle 104"/>
          <p:cNvSpPr/>
          <p:nvPr/>
        </p:nvSpPr>
        <p:spPr bwMode="auto">
          <a:xfrm>
            <a:off x="6207644" y="4767389"/>
            <a:ext cx="1509668" cy="22666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A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6196316" y="5109615"/>
            <a:ext cx="1509668" cy="199650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B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6215077" y="5424828"/>
            <a:ext cx="1509668" cy="220848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C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6207644" y="5761239"/>
            <a:ext cx="1509668" cy="21853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 D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9" name="Arc 108"/>
          <p:cNvSpPr/>
          <p:nvPr/>
        </p:nvSpPr>
        <p:spPr bwMode="auto">
          <a:xfrm rot="20698985" flipV="1">
            <a:off x="1488225" y="5356288"/>
            <a:ext cx="6001910" cy="650441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0" name="Arc 109"/>
          <p:cNvSpPr/>
          <p:nvPr/>
        </p:nvSpPr>
        <p:spPr bwMode="auto">
          <a:xfrm flipV="1">
            <a:off x="1627657" y="5322963"/>
            <a:ext cx="5723045" cy="686194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 rot="19913103">
            <a:off x="4733828" y="5507544"/>
            <a:ext cx="511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Publish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6106274" y="4658609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6104355" y="5013822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114" name="Rounded Rectangle 113"/>
          <p:cNvSpPr/>
          <p:nvPr/>
        </p:nvSpPr>
        <p:spPr bwMode="auto">
          <a:xfrm>
            <a:off x="6104355" y="5323414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115" name="Rounded Rectangle 114"/>
          <p:cNvSpPr/>
          <p:nvPr/>
        </p:nvSpPr>
        <p:spPr bwMode="auto">
          <a:xfrm>
            <a:off x="6104355" y="5664361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746223" y="4721915"/>
            <a:ext cx="152044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smtClean="0">
                <a:latin typeface="Lato" charset="0"/>
                <a:ea typeface="Lato" charset="0"/>
                <a:cs typeface="Lato" charset="0"/>
              </a:rPr>
              <a:t>API Gateway or Client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7" name="Right Arrow 116"/>
          <p:cNvSpPr/>
          <p:nvPr/>
        </p:nvSpPr>
        <p:spPr bwMode="auto">
          <a:xfrm>
            <a:off x="2324491" y="4793634"/>
            <a:ext cx="200051" cy="153352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8" name="Arc 117"/>
          <p:cNvSpPr/>
          <p:nvPr/>
        </p:nvSpPr>
        <p:spPr bwMode="auto">
          <a:xfrm rot="9245792" flipV="1">
            <a:off x="4391764" y="4864024"/>
            <a:ext cx="3696438" cy="269684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9" name="Arc 118"/>
          <p:cNvSpPr/>
          <p:nvPr/>
        </p:nvSpPr>
        <p:spPr bwMode="auto">
          <a:xfrm rot="9426500" flipV="1">
            <a:off x="3514075" y="5104581"/>
            <a:ext cx="5755371" cy="702296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 </a:t>
            </a:r>
            <a:r>
              <a:rPr lang="mr-IN" dirty="0" smtClean="0"/>
              <a:t>–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4342" y="2012880"/>
            <a:ext cx="3759113" cy="322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Distributed key, value(KV) store based on data directories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Provides comprehensive service health checking using both in-built solutions as well as user provided custom solutions.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Provides REST based HTTP API for interaction.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Security: TLS and ACLs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Service database can be queried using DNS.</a:t>
            </a: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Does dynamic load balancing</a:t>
            </a:r>
            <a:r>
              <a:rPr lang="en" sz="1050" b="0" kern="0" dirty="0" smtClean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.</a:t>
            </a:r>
            <a:endParaRPr lang="en-US" sz="1050" b="0" kern="0" dirty="0" smtClean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 algn="l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Integrates well with Docker.</a:t>
            </a:r>
            <a:endParaRPr lang="en" sz="1050" b="0" kern="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" sz="1050" b="0" kern="0" dirty="0">
                <a:solidFill>
                  <a:srgbClr val="000000"/>
                </a:solidFill>
                <a:latin typeface="Lato" charset="0"/>
                <a:ea typeface="Lato" charset="0"/>
                <a:cs typeface="Lato" charset="0"/>
              </a:rPr>
              <a:t>Supports single data center and can be scaled to support multiple data centers.</a:t>
            </a:r>
          </a:p>
          <a:p>
            <a:pPr marL="342900" indent="-34290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endParaRPr lang="en" sz="1050" b="0" kern="0" dirty="0">
              <a:solidFill>
                <a:srgbClr val="000000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74341" y="1475339"/>
            <a:ext cx="1376131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Consul - Hashicorp</a:t>
            </a:r>
            <a:endParaRPr kumimoji="0" lang="en-US" sz="11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99978" y="1475339"/>
            <a:ext cx="1376131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Kubernetes- Google</a:t>
            </a:r>
            <a:endParaRPr kumimoji="0" lang="en-US" sz="11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99978" y="2012879"/>
            <a:ext cx="47012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l">
              <a:spcAft>
                <a:spcPts val="1000"/>
              </a:spcAft>
              <a:buFont typeface="+mj-lt"/>
              <a:buAutoNum type="arabicPeriod"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For internal service discovery, Kubernetes provides two options: </a:t>
            </a:r>
            <a:endParaRPr lang="en-US" sz="1050" b="0" dirty="0" smtClean="0">
              <a:latin typeface="Lato" charset="0"/>
              <a:ea typeface="Lato" charset="0"/>
              <a:cs typeface="Lato" charset="0"/>
            </a:endParaRPr>
          </a:p>
          <a:p>
            <a:pPr marL="685800" lvl="1" indent="-228600" algn="l">
              <a:spcAft>
                <a:spcPts val="1000"/>
              </a:spcAft>
              <a:buFont typeface="+mj-lt"/>
              <a:buAutoNum type="alphaLcParenR"/>
            </a:pPr>
            <a:r>
              <a:rPr lang="en-US" sz="1050" dirty="0" smtClean="0">
                <a:latin typeface="Lato" charset="0"/>
                <a:ea typeface="Lato" charset="0"/>
                <a:cs typeface="Lato" charset="0"/>
              </a:rPr>
              <a:t>Environment variable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  <a:p>
            <a:pPr marL="685800" lvl="1" indent="-228600" algn="l">
              <a:spcAft>
                <a:spcPts val="1000"/>
              </a:spcAft>
              <a:buFont typeface="+mj-lt"/>
              <a:buAutoNum type="alphaLcParenR"/>
            </a:pPr>
            <a:r>
              <a:rPr lang="en-US" sz="1050" dirty="0" smtClean="0">
                <a:latin typeface="Lato" charset="0"/>
                <a:ea typeface="Lato" charset="0"/>
                <a:cs typeface="Lato" charset="0"/>
              </a:rPr>
              <a:t>DNS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  <a:p>
            <a:pPr marL="228600" indent="-228600" algn="l">
              <a:spcAft>
                <a:spcPts val="1000"/>
              </a:spcAft>
              <a:buFont typeface="+mj-lt"/>
              <a:buAutoNum type="arabicPeriod"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For external service discovery, Kubernetes provides two options: </a:t>
            </a:r>
          </a:p>
          <a:p>
            <a:pPr marL="685800" lvl="1" indent="-228600" algn="l">
              <a:spcAft>
                <a:spcPts val="1000"/>
              </a:spcAft>
              <a:buFont typeface="+mj-lt"/>
              <a:buAutoNum type="alphaLcParenR"/>
            </a:pPr>
            <a:r>
              <a:rPr lang="en-US" sz="1050" dirty="0" smtClean="0">
                <a:latin typeface="Lato" charset="0"/>
                <a:ea typeface="Lato" charset="0"/>
                <a:cs typeface="Lato" charset="0"/>
              </a:rPr>
              <a:t>NodePort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  <a:p>
            <a:pPr marL="685800" lvl="1" indent="-228600" algn="l">
              <a:spcAft>
                <a:spcPts val="1000"/>
              </a:spcAft>
              <a:buFont typeface="+mj-lt"/>
              <a:buAutoNum type="alphaLcParenR"/>
            </a:pPr>
            <a:r>
              <a:rPr lang="en-US" sz="1050" dirty="0" smtClean="0">
                <a:latin typeface="Lato" charset="0"/>
                <a:ea typeface="Lato" charset="0"/>
                <a:cs typeface="Lato" charset="0"/>
              </a:rPr>
              <a:t>Load balancer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  <a:p>
            <a:pPr marL="228600" indent="-228600" algn="l">
              <a:spcAft>
                <a:spcPts val="1000"/>
              </a:spcAft>
              <a:buFont typeface="+mj-lt"/>
              <a:buAutoNum type="arabicPeriod"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Kubelet can implement a health check to check if Container is healthy.</a:t>
            </a:r>
          </a:p>
          <a:p>
            <a:pPr marL="228600" indent="-228600" algn="l">
              <a:spcAft>
                <a:spcPts val="1000"/>
              </a:spcAft>
              <a:buFont typeface="+mj-lt"/>
              <a:buAutoNum type="arabicPeriod"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Kubelet will kill the Container if it is not healthy. Replication controller would take care of maintaining endpoint count.</a:t>
            </a:r>
          </a:p>
          <a:p>
            <a:pPr marL="228600" indent="-228600" algn="l">
              <a:spcAft>
                <a:spcPts val="1000"/>
              </a:spcAft>
              <a:buFont typeface="+mj-lt"/>
              <a:buAutoNum type="arabicPeriod"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Health check is defined in Pod manifest.</a:t>
            </a:r>
          </a:p>
          <a:p>
            <a:pPr lvl="1" algn="l"/>
            <a:endParaRPr lang="en-US" sz="1200" b="0" dirty="0" smtClean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Observability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538" y="1818375"/>
            <a:ext cx="3324949" cy="109260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Extremely important in Distributed Architecture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Fine grained visibility is required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Lots of technologies to choose from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Visualization is important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Automated alerting and alarms also important</a:t>
            </a:r>
            <a:endParaRPr lang="en-US" sz="11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4671597" y="2130881"/>
            <a:ext cx="993580" cy="621840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8453" y="1714501"/>
            <a:ext cx="2510624" cy="130035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Request Latency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JVM &amp; OS Metrics</a:t>
            </a:r>
          </a:p>
          <a:p>
            <a:pPr marL="628650" lvl="1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Heap/memory usage</a:t>
            </a:r>
          </a:p>
          <a:p>
            <a:pPr marL="628650" lvl="1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Garbage Collection Metrics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Database query timings</a:t>
            </a:r>
          </a:p>
          <a:p>
            <a:pPr marL="171450" indent="-171450" algn="l">
              <a:spcAft>
                <a:spcPts val="300"/>
              </a:spcAft>
              <a:buFont typeface="Arial" charset="0"/>
              <a:buChar char="•"/>
            </a:pP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Service Call timings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8442" y="2349468"/>
            <a:ext cx="9348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0" dirty="0" smtClean="0"/>
              <a:t>Information to Monitor</a:t>
            </a:r>
            <a:endParaRPr lang="en-US" sz="6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060" y="3331792"/>
            <a:ext cx="4749336" cy="214715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4542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538" y="1285876"/>
            <a:ext cx="8491537" cy="4911724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Current State Architecture </a:t>
            </a:r>
            <a:r>
              <a:rPr lang="mr-IN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Specialty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Microservices Representative Eco-System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Elements of Microservices Architecture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API Management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API Gateway Pattern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API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Management - Security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API Management - Analytics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Client Side - API Management Logical View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Client Side - API Management Products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Service Side - Service Discovery Products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Service Discovery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Pattern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Monitoring &amp; Logging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Circuit Breaker Pattern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Observability - Products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18475" y="1512278"/>
            <a:ext cx="148309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u="sng" dirty="0" smtClean="0">
                <a:latin typeface="Lato" charset="0"/>
                <a:ea typeface="Lato" charset="0"/>
                <a:cs typeface="Lato" charset="0"/>
              </a:rPr>
              <a:t>Monitoring</a:t>
            </a:r>
          </a:p>
          <a:p>
            <a:pPr algn="l"/>
            <a:endParaRPr lang="en-US" b="0" dirty="0" smtClean="0">
              <a:latin typeface="Lato" charset="0"/>
              <a:ea typeface="Lato" charset="0"/>
              <a:cs typeface="Lato" charset="0"/>
            </a:endParaRPr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Graphite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OpenTSDB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InfluxDB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Prometheus</a:t>
            </a:r>
          </a:p>
          <a:p>
            <a:pPr marL="342900" indent="-342900" algn="l">
              <a:spcAft>
                <a:spcPts val="600"/>
              </a:spcAft>
              <a:buAutoNum type="arabicPeriod"/>
            </a:pPr>
            <a:r>
              <a:rPr lang="en-US" b="0" dirty="0" err="1" smtClean="0">
                <a:latin typeface="Lato" charset="0"/>
                <a:ea typeface="Lato" charset="0"/>
                <a:cs typeface="Lato" charset="0"/>
              </a:rPr>
              <a:t>SpringBoot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 </a:t>
            </a:r>
            <a:endParaRPr lang="en-US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95875" y="1512278"/>
            <a:ext cx="3642344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u="sng" dirty="0" smtClean="0">
                <a:latin typeface="Lato" charset="0"/>
                <a:ea typeface="Lato" charset="0"/>
                <a:cs typeface="Lato" charset="0"/>
              </a:rPr>
              <a:t>Logging</a:t>
            </a:r>
          </a:p>
          <a:p>
            <a:pPr algn="l"/>
            <a:endParaRPr lang="en-US" b="0" dirty="0" smtClean="0">
              <a:latin typeface="Lato" charset="0"/>
              <a:ea typeface="Lato" charset="0"/>
              <a:cs typeface="Lato" charset="0"/>
            </a:endParaRPr>
          </a:p>
          <a:p>
            <a:pPr marL="342900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Hosted</a:t>
            </a:r>
          </a:p>
          <a:p>
            <a:pPr marL="800100" lvl="1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Logentries</a:t>
            </a:r>
          </a:p>
          <a:p>
            <a:pPr marL="800100" lvl="1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L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oggly</a:t>
            </a:r>
          </a:p>
          <a:p>
            <a:pPr marL="342900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Home grown</a:t>
            </a:r>
          </a:p>
          <a:p>
            <a:pPr marL="800100" lvl="1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Send logs to Database or Hadoop</a:t>
            </a:r>
          </a:p>
          <a:p>
            <a:pPr marL="342900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On Prem</a:t>
            </a:r>
          </a:p>
          <a:p>
            <a:pPr marL="800100" lvl="1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Splunk</a:t>
            </a:r>
          </a:p>
          <a:p>
            <a:pPr marL="800100" lvl="1" indent="-342900" algn="l">
              <a:spcAft>
                <a:spcPts val="600"/>
              </a:spcAft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ELK Stack</a:t>
            </a:r>
            <a:endParaRPr lang="en-US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8475" y="5561156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Recommended : </a:t>
            </a:r>
            <a:r>
              <a:rPr lang="en-US" b="0">
                <a:latin typeface="Lato" charset="0"/>
                <a:ea typeface="Lato" charset="0"/>
                <a:cs typeface="Lato" charset="0"/>
              </a:rPr>
              <a:t>Prometheus</a:t>
            </a:r>
            <a:r>
              <a:rPr lang="en-US" smtClean="0"/>
              <a:t> 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99832" y="5561156"/>
            <a:ext cx="2417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dirty="0" smtClean="0"/>
              <a:t>Recommended : </a:t>
            </a:r>
            <a:r>
              <a:rPr lang="en-US" b="0" dirty="0">
                <a:latin typeface="Lato" charset="0"/>
                <a:ea typeface="Lato" charset="0"/>
                <a:cs typeface="Lato" charset="0"/>
              </a:rPr>
              <a:t>ELK 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Stack</a:t>
            </a:r>
            <a:endParaRPr lang="en-US" b="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61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Breaker pattern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871538" y="353460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Client</a:t>
            </a:r>
          </a:p>
        </p:txBody>
      </p:sp>
      <p:cxnSp>
        <p:nvCxnSpPr>
          <p:cNvPr id="7" name="Straight Arrow Connector 6"/>
          <p:cNvCxnSpPr>
            <a:stCxn id="10" idx="3"/>
          </p:cNvCxnSpPr>
          <p:nvPr/>
        </p:nvCxnSpPr>
        <p:spPr bwMode="auto">
          <a:xfrm>
            <a:off x="2053224" y="3942569"/>
            <a:ext cx="56270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8" name="Rounded Rectangle 7"/>
          <p:cNvSpPr/>
          <p:nvPr/>
        </p:nvSpPr>
        <p:spPr bwMode="auto">
          <a:xfrm>
            <a:off x="2644067" y="353460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API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Gateway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349628" y="244904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LB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371059" y="3535653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LB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371059" y="4622259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LB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6187806" y="244904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A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187806" y="3548674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B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187806" y="4622259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C</a:t>
            </a:r>
          </a:p>
        </p:txBody>
      </p:sp>
      <p:cxnSp>
        <p:nvCxnSpPr>
          <p:cNvPr id="15" name="Straight Arrow Connector 15"/>
          <p:cNvCxnSpPr>
            <a:stCxn id="13" idx="3"/>
            <a:endCxn id="14" idx="1"/>
          </p:cNvCxnSpPr>
          <p:nvPr/>
        </p:nvCxnSpPr>
        <p:spPr bwMode="auto">
          <a:xfrm flipV="1">
            <a:off x="3825753" y="2857009"/>
            <a:ext cx="523875" cy="108556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6" name="Straight Arrow Connector 15"/>
          <p:cNvCxnSpPr>
            <a:stCxn id="13" idx="3"/>
            <a:endCxn id="15" idx="1"/>
          </p:cNvCxnSpPr>
          <p:nvPr/>
        </p:nvCxnSpPr>
        <p:spPr bwMode="auto">
          <a:xfrm>
            <a:off x="3825753" y="3942569"/>
            <a:ext cx="545306" cy="104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7" name="Straight Arrow Connector 15"/>
          <p:cNvCxnSpPr>
            <a:stCxn id="13" idx="3"/>
            <a:endCxn id="16" idx="1"/>
          </p:cNvCxnSpPr>
          <p:nvPr/>
        </p:nvCxnSpPr>
        <p:spPr bwMode="auto">
          <a:xfrm>
            <a:off x="3825753" y="3942569"/>
            <a:ext cx="545306" cy="1087653"/>
          </a:xfrm>
          <a:prstGeom prst="bentConnector3">
            <a:avLst>
              <a:gd name="adj1" fmla="val 47420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8" name="Straight Arrow Connector 17"/>
          <p:cNvCxnSpPr>
            <a:stCxn id="14" idx="3"/>
            <a:endCxn id="17" idx="1"/>
          </p:cNvCxnSpPr>
          <p:nvPr/>
        </p:nvCxnSpPr>
        <p:spPr bwMode="auto">
          <a:xfrm>
            <a:off x="5531314" y="2857009"/>
            <a:ext cx="65649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9" name="Straight Arrow Connector 18"/>
          <p:cNvCxnSpPr>
            <a:stCxn id="15" idx="3"/>
          </p:cNvCxnSpPr>
          <p:nvPr/>
        </p:nvCxnSpPr>
        <p:spPr bwMode="auto">
          <a:xfrm flipV="1">
            <a:off x="5552745" y="3942569"/>
            <a:ext cx="656492" cy="10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1" name="Rounded Rectangle 20"/>
          <p:cNvSpPr/>
          <p:nvPr/>
        </p:nvSpPr>
        <p:spPr bwMode="auto">
          <a:xfrm>
            <a:off x="7774800" y="2418563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DB Schema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7774800" y="3530181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DB Schema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774800" y="4641799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DB Schema</a:t>
            </a:r>
          </a:p>
        </p:txBody>
      </p:sp>
      <p:cxnSp>
        <p:nvCxnSpPr>
          <p:cNvPr id="24" name="Straight Arrow Connector 23"/>
          <p:cNvCxnSpPr>
            <a:stCxn id="17" idx="3"/>
          </p:cNvCxnSpPr>
          <p:nvPr/>
        </p:nvCxnSpPr>
        <p:spPr bwMode="auto">
          <a:xfrm>
            <a:off x="7369492" y="2857009"/>
            <a:ext cx="4053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7369492" y="3942569"/>
            <a:ext cx="4053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7369492" y="5025530"/>
            <a:ext cx="4053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V="1">
            <a:off x="5538676" y="4845265"/>
            <a:ext cx="388190" cy="2215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36048" y="1520448"/>
            <a:ext cx="878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API gateway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implement circuit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breakers, which means that after a specific threshold, the API gateway will stop sending data to the component that’s failing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Circuit breakers simply close the circuit so no more requests are allowed to go to that component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22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69583"/>
            <a:ext cx="8448675" cy="1718734"/>
          </a:xfrm>
        </p:spPr>
        <p:txBody>
          <a:bodyPr/>
          <a:lstStyle/>
          <a:p>
            <a:pPr algn="ctr"/>
            <a:r>
              <a:rPr lang="en-GB" sz="7200" dirty="0" smtClean="0"/>
              <a:t/>
            </a:r>
            <a:br>
              <a:rPr lang="en-GB" sz="7200" dirty="0" smtClean="0"/>
            </a:br>
            <a:r>
              <a:rPr lang="en-GB" sz="7200" dirty="0"/>
              <a:t/>
            </a:r>
            <a:br>
              <a:rPr lang="en-GB" sz="7200" dirty="0"/>
            </a:br>
            <a:r>
              <a:rPr lang="en-GB" sz="7200" dirty="0" smtClean="0"/>
              <a:t/>
            </a:r>
            <a:br>
              <a:rPr lang="en-GB" sz="7200" dirty="0" smtClean="0"/>
            </a:br>
            <a:r>
              <a:rPr lang="en-GB" sz="7200" dirty="0" smtClean="0"/>
              <a:t>Thank You!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538" y="1528950"/>
            <a:ext cx="8491537" cy="4802402"/>
          </a:xfrm>
        </p:spPr>
        <p:txBody>
          <a:bodyPr/>
          <a:lstStyle/>
          <a:p>
            <a:endParaRPr lang="en-US" altLang="en-US" sz="2000" dirty="0" err="1" smtClean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Specialty Reference </a:t>
            </a:r>
            <a:r>
              <a:rPr lang="en-US" altLang="en-US" dirty="0" smtClean="0"/>
              <a:t>Architecture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Phase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58" y="1359773"/>
            <a:ext cx="7326135" cy="506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AutoShape 521"/>
          <p:cNvSpPr>
            <a:spLocks noChangeArrowheads="1"/>
          </p:cNvSpPr>
          <p:nvPr/>
        </p:nvSpPr>
        <p:spPr bwMode="auto">
          <a:xfrm>
            <a:off x="5565695" y="4834176"/>
            <a:ext cx="801351" cy="501313"/>
          </a:xfrm>
          <a:prstGeom prst="roundRect">
            <a:avLst>
              <a:gd name="adj" fmla="val 39102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96" name="Rectangle 595"/>
          <p:cNvSpPr/>
          <p:nvPr/>
        </p:nvSpPr>
        <p:spPr>
          <a:xfrm>
            <a:off x="3672959" y="4666655"/>
            <a:ext cx="3225403" cy="7513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6975873" y="1931313"/>
            <a:ext cx="1158895" cy="285160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4163838" y="1960546"/>
            <a:ext cx="2671669" cy="2611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tIns="0"/>
          <a:lstStyle/>
          <a:p>
            <a:pPr algn="ctr">
              <a:defRPr/>
            </a:pPr>
            <a:endParaRPr lang="en-US" altLang="en-US" sz="827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782849" y="2421375"/>
            <a:ext cx="1152644" cy="199775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531443" y="1846302"/>
            <a:ext cx="1082635" cy="3071634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 w="9525">
            <a:solidFill>
              <a:srgbClr val="FFFF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498" name="AutoShape 498"/>
          <p:cNvSpPr>
            <a:spLocks noChangeArrowheads="1"/>
          </p:cNvSpPr>
          <p:nvPr/>
        </p:nvSpPr>
        <p:spPr bwMode="auto">
          <a:xfrm>
            <a:off x="1623953" y="2442627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Self-Service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Workplace</a:t>
            </a:r>
          </a:p>
        </p:txBody>
      </p:sp>
      <p:sp>
        <p:nvSpPr>
          <p:cNvPr id="499" name="AutoShape 499"/>
          <p:cNvSpPr>
            <a:spLocks noChangeArrowheads="1"/>
          </p:cNvSpPr>
          <p:nvPr/>
        </p:nvSpPr>
        <p:spPr bwMode="auto">
          <a:xfrm>
            <a:off x="1616452" y="1970068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Contact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Center</a:t>
            </a:r>
          </a:p>
        </p:txBody>
      </p:sp>
      <p:sp>
        <p:nvSpPr>
          <p:cNvPr id="500" name="AutoShape 500"/>
          <p:cNvSpPr>
            <a:spLocks noChangeArrowheads="1"/>
          </p:cNvSpPr>
          <p:nvPr/>
        </p:nvSpPr>
        <p:spPr bwMode="auto">
          <a:xfrm>
            <a:off x="1616452" y="2921438"/>
            <a:ext cx="540068" cy="40380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Retail Specialty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Pharmacy</a:t>
            </a:r>
          </a:p>
        </p:txBody>
      </p:sp>
      <p:sp>
        <p:nvSpPr>
          <p:cNvPr id="501" name="AutoShape 501"/>
          <p:cNvSpPr>
            <a:spLocks noChangeArrowheads="1"/>
          </p:cNvSpPr>
          <p:nvPr/>
        </p:nvSpPr>
        <p:spPr bwMode="auto">
          <a:xfrm>
            <a:off x="1625203" y="3392746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Nurse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Workplace</a:t>
            </a:r>
          </a:p>
        </p:txBody>
      </p:sp>
      <p:sp>
        <p:nvSpPr>
          <p:cNvPr id="502" name="AutoShape 502"/>
          <p:cNvSpPr>
            <a:spLocks noChangeArrowheads="1"/>
          </p:cNvSpPr>
          <p:nvPr/>
        </p:nvSpPr>
        <p:spPr bwMode="auto">
          <a:xfrm>
            <a:off x="1638956" y="4349116"/>
            <a:ext cx="822603" cy="45380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Electronic Business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0257" name="Text Box 507"/>
          <p:cNvSpPr txBox="1">
            <a:spLocks noChangeArrowheads="1"/>
          </p:cNvSpPr>
          <p:nvPr/>
        </p:nvSpPr>
        <p:spPr bwMode="auto">
          <a:xfrm>
            <a:off x="1667600" y="1523762"/>
            <a:ext cx="829074" cy="25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1103">
                <a:latin typeface="Century Gothic" panose="020B0502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sp>
        <p:nvSpPr>
          <p:cNvPr id="10258" name="Text Box 508"/>
          <p:cNvSpPr txBox="1">
            <a:spLocks noChangeArrowheads="1"/>
          </p:cNvSpPr>
          <p:nvPr/>
        </p:nvSpPr>
        <p:spPr bwMode="auto">
          <a:xfrm>
            <a:off x="7112942" y="1448753"/>
            <a:ext cx="843501" cy="41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1103">
                <a:latin typeface="Century Gothic" panose="020B0502020202020204" pitchFamily="34" charset="0"/>
                <a:cs typeface="Arial" panose="020B0604020202020204" pitchFamily="34" charset="0"/>
              </a:rPr>
              <a:t>Enterprise</a:t>
            </a:r>
          </a:p>
          <a:p>
            <a:pPr algn="ctr">
              <a:lnSpc>
                <a:spcPct val="95000"/>
              </a:lnSpc>
            </a:pPr>
            <a:r>
              <a:rPr lang="en-US" altLang="en-US" sz="1103">
                <a:latin typeface="Century Gothic" panose="020B0502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510" name="AutoShape 511"/>
          <p:cNvSpPr>
            <a:spLocks noChangeArrowheads="1"/>
          </p:cNvSpPr>
          <p:nvPr/>
        </p:nvSpPr>
        <p:spPr bwMode="auto">
          <a:xfrm>
            <a:off x="1626453" y="3866555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Partner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Workplace</a:t>
            </a:r>
          </a:p>
        </p:txBody>
      </p:sp>
      <p:grpSp>
        <p:nvGrpSpPr>
          <p:cNvPr id="10260" name="Group 512"/>
          <p:cNvGrpSpPr>
            <a:grpSpLocks/>
          </p:cNvGrpSpPr>
          <p:nvPr/>
        </p:nvGrpSpPr>
        <p:grpSpPr bwMode="auto">
          <a:xfrm>
            <a:off x="6980873" y="3764043"/>
            <a:ext cx="553820" cy="347543"/>
            <a:chOff x="3792" y="816"/>
            <a:chExt cx="672" cy="403"/>
          </a:xfrm>
        </p:grpSpPr>
        <p:sp>
          <p:nvSpPr>
            <p:cNvPr id="512" name="AutoShape 513"/>
            <p:cNvSpPr>
              <a:spLocks noChangeArrowheads="1"/>
            </p:cNvSpPr>
            <p:nvPr/>
          </p:nvSpPr>
          <p:spPr bwMode="auto">
            <a:xfrm>
              <a:off x="3792" y="816"/>
              <a:ext cx="508" cy="315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endParaRPr lang="en-US" altLang="en-US" sz="472" dirty="0">
                <a:cs typeface="Arial" panose="020B0604020202020204" pitchFamily="34" charset="0"/>
              </a:endParaRPr>
            </a:p>
          </p:txBody>
        </p:sp>
        <p:sp>
          <p:nvSpPr>
            <p:cNvPr id="513" name="AutoShape 514"/>
            <p:cNvSpPr>
              <a:spLocks noChangeArrowheads="1"/>
            </p:cNvSpPr>
            <p:nvPr/>
          </p:nvSpPr>
          <p:spPr bwMode="auto">
            <a:xfrm>
              <a:off x="3956" y="904"/>
              <a:ext cx="508" cy="315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r>
                <a:rPr lang="en-US" altLang="en-US" sz="827" dirty="0">
                  <a:cs typeface="Arial" panose="020B0604020202020204" pitchFamily="34" charset="0"/>
                </a:rPr>
                <a:t>Sparcs</a:t>
              </a:r>
            </a:p>
          </p:txBody>
        </p:sp>
      </p:grpSp>
      <p:sp>
        <p:nvSpPr>
          <p:cNvPr id="10261" name="AutoShape 515"/>
          <p:cNvSpPr>
            <a:spLocks noChangeArrowheads="1"/>
          </p:cNvSpPr>
          <p:nvPr/>
        </p:nvSpPr>
        <p:spPr bwMode="auto">
          <a:xfrm>
            <a:off x="7600951" y="4926687"/>
            <a:ext cx="483811" cy="49631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1103"/>
          </a:p>
        </p:txBody>
      </p:sp>
      <p:grpSp>
        <p:nvGrpSpPr>
          <p:cNvPr id="10262" name="Group 516"/>
          <p:cNvGrpSpPr>
            <a:grpSpLocks/>
          </p:cNvGrpSpPr>
          <p:nvPr/>
        </p:nvGrpSpPr>
        <p:grpSpPr bwMode="auto">
          <a:xfrm>
            <a:off x="7632206" y="5001697"/>
            <a:ext cx="402550" cy="195024"/>
            <a:chOff x="387" y="3648"/>
            <a:chExt cx="429" cy="208"/>
          </a:xfrm>
        </p:grpSpPr>
        <p:pic>
          <p:nvPicPr>
            <p:cNvPr id="10337" name="Picture 517" descr="BD18219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" y="3648"/>
              <a:ext cx="20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8" name="Picture 518" descr="BD18215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" y="3696"/>
              <a:ext cx="18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9" name="Line 519"/>
            <p:cNvSpPr>
              <a:spLocks noChangeShapeType="1"/>
            </p:cNvSpPr>
            <p:nvPr/>
          </p:nvSpPr>
          <p:spPr bwMode="auto">
            <a:xfrm>
              <a:off x="528" y="3744"/>
              <a:ext cx="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99190" dir="1921166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3"/>
            </a:p>
          </p:txBody>
        </p:sp>
      </p:grpSp>
      <p:sp>
        <p:nvSpPr>
          <p:cNvPr id="10263" name="Rectangle 520"/>
          <p:cNvSpPr>
            <a:spLocks noChangeArrowheads="1"/>
          </p:cNvSpPr>
          <p:nvPr/>
        </p:nvSpPr>
        <p:spPr bwMode="auto">
          <a:xfrm>
            <a:off x="7637960" y="5209222"/>
            <a:ext cx="424796" cy="14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72">
                <a:solidFill>
                  <a:srgbClr val="000000"/>
                </a:solidFill>
                <a:cs typeface="Arial" panose="020B0604020202020204" pitchFamily="34" charset="0"/>
              </a:rPr>
              <a:t>Vendor / Partner</a:t>
            </a:r>
          </a:p>
          <a:p>
            <a:pPr algn="ctr"/>
            <a:r>
              <a:rPr lang="en-US" altLang="en-US" sz="472">
                <a:solidFill>
                  <a:srgbClr val="000000"/>
                </a:solidFill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10264" name="AutoShape 521"/>
          <p:cNvSpPr>
            <a:spLocks noChangeArrowheads="1"/>
          </p:cNvSpPr>
          <p:nvPr/>
        </p:nvSpPr>
        <p:spPr bwMode="auto">
          <a:xfrm>
            <a:off x="3727967" y="4829175"/>
            <a:ext cx="1292662" cy="500063"/>
          </a:xfrm>
          <a:prstGeom prst="roundRect">
            <a:avLst>
              <a:gd name="adj" fmla="val 39102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709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en-US" sz="709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29" name="AutoShape 530"/>
          <p:cNvSpPr>
            <a:spLocks noChangeArrowheads="1"/>
          </p:cNvSpPr>
          <p:nvPr/>
        </p:nvSpPr>
        <p:spPr bwMode="auto">
          <a:xfrm rot="16200000">
            <a:off x="2421529" y="2948915"/>
            <a:ext cx="1847779" cy="95261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C00000"/>
            </a:solidFill>
            <a:prstDash val="solid"/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vert="vert" wrap="none" anchor="t"/>
          <a:lstStyle/>
          <a:p>
            <a:pPr algn="ctr">
              <a:defRPr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API</a:t>
            </a:r>
          </a:p>
          <a:p>
            <a:pPr algn="ctr">
              <a:defRPr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0266" name="Text Box 541"/>
          <p:cNvSpPr txBox="1">
            <a:spLocks noChangeArrowheads="1"/>
          </p:cNvSpPr>
          <p:nvPr/>
        </p:nvSpPr>
        <p:spPr bwMode="auto">
          <a:xfrm>
            <a:off x="5218787" y="1512518"/>
            <a:ext cx="747320" cy="25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1103">
                <a:latin typeface="Century Gothic" panose="020B0502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grpSp>
        <p:nvGrpSpPr>
          <p:cNvPr id="10282" name="Group 561"/>
          <p:cNvGrpSpPr>
            <a:grpSpLocks/>
          </p:cNvGrpSpPr>
          <p:nvPr/>
        </p:nvGrpSpPr>
        <p:grpSpPr bwMode="auto">
          <a:xfrm>
            <a:off x="7553444" y="3681533"/>
            <a:ext cx="531317" cy="367546"/>
            <a:chOff x="3825" y="783"/>
            <a:chExt cx="644" cy="469"/>
          </a:xfrm>
        </p:grpSpPr>
        <p:sp>
          <p:nvSpPr>
            <p:cNvPr id="561" name="AutoShape 562"/>
            <p:cNvSpPr>
              <a:spLocks noChangeArrowheads="1"/>
            </p:cNvSpPr>
            <p:nvPr/>
          </p:nvSpPr>
          <p:spPr bwMode="auto">
            <a:xfrm>
              <a:off x="3825" y="783"/>
              <a:ext cx="508" cy="314"/>
            </a:xfrm>
            <a:prstGeom prst="can">
              <a:avLst>
                <a:gd name="adj" fmla="val 2500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lIns="0" tIns="54007" rIns="0" anchor="ctr" anchorCtr="1"/>
            <a:lstStyle/>
            <a:p>
              <a:pPr algn="ctr">
                <a:defRPr/>
              </a:pPr>
              <a:endParaRPr lang="en-US" altLang="en-US" sz="472" dirty="0">
                <a:cs typeface="Arial" panose="020B0604020202020204" pitchFamily="34" charset="0"/>
              </a:endParaRPr>
            </a:p>
          </p:txBody>
        </p:sp>
        <p:sp>
          <p:nvSpPr>
            <p:cNvPr id="562" name="AutoShape 563"/>
            <p:cNvSpPr>
              <a:spLocks noChangeArrowheads="1"/>
            </p:cNvSpPr>
            <p:nvPr/>
          </p:nvSpPr>
          <p:spPr bwMode="auto">
            <a:xfrm>
              <a:off x="3961" y="938"/>
              <a:ext cx="508" cy="314"/>
            </a:xfrm>
            <a:prstGeom prst="can">
              <a:avLst>
                <a:gd name="adj" fmla="val 2500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lIns="0" tIns="54007" rIns="0" anchor="ctr" anchorCtr="1"/>
            <a:lstStyle/>
            <a:p>
              <a:pPr algn="ctr">
                <a:defRPr/>
              </a:pPr>
              <a:r>
                <a:rPr lang="en-US" altLang="en-US" sz="827" dirty="0">
                  <a:cs typeface="Arial" panose="020B0604020202020204" pitchFamily="34" charset="0"/>
                </a:rPr>
                <a:t>HBS Data</a:t>
              </a:r>
            </a:p>
          </p:txBody>
        </p:sp>
      </p:grpSp>
      <p:sp>
        <p:nvSpPr>
          <p:cNvPr id="10283" name="Rectangle 564"/>
          <p:cNvSpPr>
            <a:spLocks noChangeArrowheads="1"/>
          </p:cNvSpPr>
          <p:nvPr/>
        </p:nvSpPr>
        <p:spPr bwMode="auto">
          <a:xfrm>
            <a:off x="7048381" y="2601398"/>
            <a:ext cx="965121" cy="1012627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1103"/>
          </a:p>
        </p:txBody>
      </p:sp>
      <p:sp>
        <p:nvSpPr>
          <p:cNvPr id="564" name="Rectangle 565"/>
          <p:cNvSpPr>
            <a:spLocks noChangeArrowheads="1"/>
          </p:cNvSpPr>
          <p:nvPr/>
        </p:nvSpPr>
        <p:spPr bwMode="auto">
          <a:xfrm>
            <a:off x="7537194" y="2743914"/>
            <a:ext cx="411301" cy="2212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Drug</a:t>
            </a:r>
          </a:p>
        </p:txBody>
      </p:sp>
      <p:sp>
        <p:nvSpPr>
          <p:cNvPr id="565" name="Rectangle 566"/>
          <p:cNvSpPr>
            <a:spLocks noChangeArrowheads="1"/>
          </p:cNvSpPr>
          <p:nvPr/>
        </p:nvSpPr>
        <p:spPr bwMode="auto">
          <a:xfrm>
            <a:off x="7093386" y="2740166"/>
            <a:ext cx="40505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Patient</a:t>
            </a:r>
          </a:p>
        </p:txBody>
      </p:sp>
      <p:sp>
        <p:nvSpPr>
          <p:cNvPr id="566" name="Rectangle 567"/>
          <p:cNvSpPr>
            <a:spLocks noChangeArrowheads="1"/>
          </p:cNvSpPr>
          <p:nvPr/>
        </p:nvSpPr>
        <p:spPr bwMode="auto">
          <a:xfrm>
            <a:off x="7537194" y="3010199"/>
            <a:ext cx="41130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Supplies</a:t>
            </a:r>
          </a:p>
        </p:txBody>
      </p:sp>
      <p:sp>
        <p:nvSpPr>
          <p:cNvPr id="567" name="Rectangle 568"/>
          <p:cNvSpPr>
            <a:spLocks noChangeArrowheads="1"/>
          </p:cNvSpPr>
          <p:nvPr/>
        </p:nvSpPr>
        <p:spPr bwMode="auto">
          <a:xfrm>
            <a:off x="7093386" y="3010199"/>
            <a:ext cx="40505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Billing</a:t>
            </a:r>
          </a:p>
        </p:txBody>
      </p:sp>
      <p:sp>
        <p:nvSpPr>
          <p:cNvPr id="568" name="Rectangle 569"/>
          <p:cNvSpPr>
            <a:spLocks noChangeArrowheads="1"/>
          </p:cNvSpPr>
          <p:nvPr/>
        </p:nvSpPr>
        <p:spPr bwMode="auto">
          <a:xfrm>
            <a:off x="7553444" y="3280233"/>
            <a:ext cx="411302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Claims</a:t>
            </a:r>
          </a:p>
        </p:txBody>
      </p:sp>
      <p:sp>
        <p:nvSpPr>
          <p:cNvPr id="569" name="Rectangle 570"/>
          <p:cNvSpPr>
            <a:spLocks noChangeArrowheads="1"/>
          </p:cNvSpPr>
          <p:nvPr/>
        </p:nvSpPr>
        <p:spPr bwMode="auto">
          <a:xfrm>
            <a:off x="7093386" y="3280233"/>
            <a:ext cx="40505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Provider</a:t>
            </a:r>
          </a:p>
        </p:txBody>
      </p:sp>
      <p:sp>
        <p:nvSpPr>
          <p:cNvPr id="570" name="AutoShape 571"/>
          <p:cNvSpPr>
            <a:spLocks noChangeArrowheads="1"/>
          </p:cNvSpPr>
          <p:nvPr/>
        </p:nvSpPr>
        <p:spPr bwMode="auto">
          <a:xfrm rot="18325691">
            <a:off x="7021503" y="2190720"/>
            <a:ext cx="440055" cy="166271"/>
          </a:xfrm>
          <a:prstGeom prst="roundRect">
            <a:avLst>
              <a:gd name="adj" fmla="val 50000"/>
            </a:avLst>
          </a:prstGeom>
          <a:solidFill>
            <a:srgbClr val="C3D0D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Package</a:t>
            </a:r>
          </a:p>
        </p:txBody>
      </p:sp>
      <p:sp>
        <p:nvSpPr>
          <p:cNvPr id="571" name="AutoShape 572"/>
          <p:cNvSpPr>
            <a:spLocks noChangeArrowheads="1"/>
          </p:cNvSpPr>
          <p:nvPr/>
        </p:nvSpPr>
        <p:spPr bwMode="auto">
          <a:xfrm rot="18325691">
            <a:off x="7297788" y="2190721"/>
            <a:ext cx="440055" cy="166270"/>
          </a:xfrm>
          <a:prstGeom prst="roundRect">
            <a:avLst>
              <a:gd name="adj" fmla="val 50000"/>
            </a:avLst>
          </a:prstGeom>
          <a:solidFill>
            <a:srgbClr val="C3D0D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Legacy</a:t>
            </a:r>
          </a:p>
        </p:txBody>
      </p:sp>
      <p:sp>
        <p:nvSpPr>
          <p:cNvPr id="572" name="AutoShape 573"/>
          <p:cNvSpPr>
            <a:spLocks noChangeArrowheads="1"/>
          </p:cNvSpPr>
          <p:nvPr/>
        </p:nvSpPr>
        <p:spPr bwMode="auto">
          <a:xfrm rot="18325691">
            <a:off x="7571573" y="2189472"/>
            <a:ext cx="442555" cy="168771"/>
          </a:xfrm>
          <a:prstGeom prst="roundRect">
            <a:avLst>
              <a:gd name="adj" fmla="val 50000"/>
            </a:avLst>
          </a:prstGeom>
          <a:solidFill>
            <a:srgbClr val="C3D0D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External</a:t>
            </a:r>
          </a:p>
        </p:txBody>
      </p:sp>
      <p:sp>
        <p:nvSpPr>
          <p:cNvPr id="573" name="Rectangle 572"/>
          <p:cNvSpPr/>
          <p:nvPr/>
        </p:nvSpPr>
        <p:spPr>
          <a:xfrm>
            <a:off x="2245281" y="2255104"/>
            <a:ext cx="225028" cy="8388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>
              <a:defRPr/>
            </a:pPr>
            <a:r>
              <a:rPr lang="en-US" sz="1103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575" name="Rectangle 574"/>
          <p:cNvSpPr/>
          <p:nvPr/>
        </p:nvSpPr>
        <p:spPr>
          <a:xfrm>
            <a:off x="2256532" y="3207723"/>
            <a:ext cx="205026" cy="6900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>
              <a:defRPr/>
            </a:pPr>
            <a:r>
              <a:rPr lang="en-US" sz="1103" dirty="0">
                <a:solidFill>
                  <a:schemeClr val="bg1"/>
                </a:solidFill>
              </a:rPr>
              <a:t>Mobile</a:t>
            </a:r>
          </a:p>
        </p:txBody>
      </p:sp>
      <p:sp>
        <p:nvSpPr>
          <p:cNvPr id="597" name="Rectangle 596"/>
          <p:cNvSpPr/>
          <p:nvPr/>
        </p:nvSpPr>
        <p:spPr>
          <a:xfrm>
            <a:off x="3867985" y="4871680"/>
            <a:ext cx="1043881" cy="4050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599" name="Cylinder 598"/>
          <p:cNvSpPr/>
          <p:nvPr/>
        </p:nvSpPr>
        <p:spPr>
          <a:xfrm>
            <a:off x="3915489" y="4992946"/>
            <a:ext cx="125016" cy="1950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72" dirty="0"/>
              <a:t>Q1</a:t>
            </a:r>
          </a:p>
        </p:txBody>
      </p:sp>
      <p:sp>
        <p:nvSpPr>
          <p:cNvPr id="600" name="Hexagon 599"/>
          <p:cNvSpPr/>
          <p:nvPr/>
        </p:nvSpPr>
        <p:spPr>
          <a:xfrm>
            <a:off x="4153019" y="4995447"/>
            <a:ext cx="416302" cy="23753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54" dirty="0"/>
              <a:t>Message Listener </a:t>
            </a:r>
          </a:p>
        </p:txBody>
      </p:sp>
      <p:sp>
        <p:nvSpPr>
          <p:cNvPr id="602" name="Cylinder 601"/>
          <p:cNvSpPr/>
          <p:nvPr/>
        </p:nvSpPr>
        <p:spPr>
          <a:xfrm>
            <a:off x="4656832" y="5016699"/>
            <a:ext cx="125016" cy="1950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72" dirty="0"/>
              <a:t>Q2</a:t>
            </a:r>
          </a:p>
        </p:txBody>
      </p:sp>
      <p:cxnSp>
        <p:nvCxnSpPr>
          <p:cNvPr id="604" name="Straight Connector 603"/>
          <p:cNvCxnSpPr>
            <a:endCxn id="600" idx="1"/>
          </p:cNvCxnSpPr>
          <p:nvPr/>
        </p:nvCxnSpPr>
        <p:spPr>
          <a:xfrm>
            <a:off x="4040506" y="5114211"/>
            <a:ext cx="11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endCxn id="602" idx="2"/>
          </p:cNvCxnSpPr>
          <p:nvPr/>
        </p:nvCxnSpPr>
        <p:spPr>
          <a:xfrm>
            <a:off x="4579324" y="5114211"/>
            <a:ext cx="77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7" name="Rectangle 606"/>
          <p:cNvSpPr/>
          <p:nvPr/>
        </p:nvSpPr>
        <p:spPr>
          <a:xfrm>
            <a:off x="5180649" y="4890433"/>
            <a:ext cx="438805" cy="3100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608" name="Cylinder 607"/>
          <p:cNvSpPr/>
          <p:nvPr/>
        </p:nvSpPr>
        <p:spPr>
          <a:xfrm>
            <a:off x="5414427" y="4972945"/>
            <a:ext cx="73759" cy="141267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610" name="Cylinder 609"/>
          <p:cNvSpPr/>
          <p:nvPr/>
        </p:nvSpPr>
        <p:spPr>
          <a:xfrm>
            <a:off x="5340668" y="4960443"/>
            <a:ext cx="73760" cy="141267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611" name="Cylinder 610"/>
          <p:cNvSpPr/>
          <p:nvPr/>
        </p:nvSpPr>
        <p:spPr>
          <a:xfrm>
            <a:off x="5446931" y="4979194"/>
            <a:ext cx="75009" cy="140018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10309" name="TextBox 612"/>
          <p:cNvSpPr txBox="1">
            <a:spLocks noChangeArrowheads="1"/>
          </p:cNvSpPr>
          <p:nvPr/>
        </p:nvSpPr>
        <p:spPr bwMode="auto">
          <a:xfrm>
            <a:off x="5039381" y="4655405"/>
            <a:ext cx="1011376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945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612" name="Isosceles Triangle 611"/>
          <p:cNvSpPr/>
          <p:nvPr/>
        </p:nvSpPr>
        <p:spPr>
          <a:xfrm rot="10800000">
            <a:off x="5229405" y="4876681"/>
            <a:ext cx="406300" cy="371297"/>
          </a:xfrm>
          <a:prstGeom prst="triangle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50000"/>
                <a:alpha val="3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10311" name="TextBox 614"/>
          <p:cNvSpPr txBox="1">
            <a:spLocks noChangeArrowheads="1"/>
          </p:cNvSpPr>
          <p:nvPr/>
        </p:nvSpPr>
        <p:spPr bwMode="auto">
          <a:xfrm>
            <a:off x="3965497" y="4644153"/>
            <a:ext cx="1022628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945">
                <a:solidFill>
                  <a:schemeClr val="bg1"/>
                </a:solidFill>
              </a:rPr>
              <a:t>Message Queue</a:t>
            </a:r>
          </a:p>
        </p:txBody>
      </p:sp>
      <p:sp>
        <p:nvSpPr>
          <p:cNvPr id="10312" name="AutoShape 521"/>
          <p:cNvSpPr>
            <a:spLocks noChangeArrowheads="1"/>
          </p:cNvSpPr>
          <p:nvPr/>
        </p:nvSpPr>
        <p:spPr bwMode="auto">
          <a:xfrm>
            <a:off x="5936994" y="4822924"/>
            <a:ext cx="887611" cy="500063"/>
          </a:xfrm>
          <a:prstGeom prst="roundRect">
            <a:avLst>
              <a:gd name="adj" fmla="val 39102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709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en-US" sz="709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17" name="Cylinder 616"/>
          <p:cNvSpPr/>
          <p:nvPr/>
        </p:nvSpPr>
        <p:spPr>
          <a:xfrm>
            <a:off x="5499438" y="4985446"/>
            <a:ext cx="130016" cy="1662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grpSp>
        <p:nvGrpSpPr>
          <p:cNvPr id="10314" name="Group 516"/>
          <p:cNvGrpSpPr>
            <a:grpSpLocks/>
          </p:cNvGrpSpPr>
          <p:nvPr/>
        </p:nvGrpSpPr>
        <p:grpSpPr bwMode="auto">
          <a:xfrm>
            <a:off x="6177024" y="4875431"/>
            <a:ext cx="516314" cy="195024"/>
            <a:chOff x="387" y="3648"/>
            <a:chExt cx="429" cy="208"/>
          </a:xfrm>
        </p:grpSpPr>
        <p:pic>
          <p:nvPicPr>
            <p:cNvPr id="10332" name="Picture 517" descr="BD18219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" y="3648"/>
              <a:ext cx="20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3" name="Picture 518" descr="BD18215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" y="3696"/>
              <a:ext cx="18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4" name="Line 519"/>
            <p:cNvSpPr>
              <a:spLocks noChangeShapeType="1"/>
            </p:cNvSpPr>
            <p:nvPr/>
          </p:nvSpPr>
          <p:spPr bwMode="auto">
            <a:xfrm>
              <a:off x="528" y="3744"/>
              <a:ext cx="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99190" dir="1921166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3"/>
            </a:p>
          </p:txBody>
        </p:sp>
      </p:grpSp>
      <p:sp>
        <p:nvSpPr>
          <p:cNvPr id="622" name="Cylinder 621"/>
          <p:cNvSpPr/>
          <p:nvPr/>
        </p:nvSpPr>
        <p:spPr>
          <a:xfrm>
            <a:off x="5206901" y="4954190"/>
            <a:ext cx="130016" cy="16502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624" name="Cylinder 623"/>
          <p:cNvSpPr/>
          <p:nvPr/>
        </p:nvSpPr>
        <p:spPr>
          <a:xfrm>
            <a:off x="6140769" y="4905435"/>
            <a:ext cx="317540" cy="2250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626" name="Rectangle 80"/>
          <p:cNvSpPr>
            <a:spLocks noChangeArrowheads="1"/>
          </p:cNvSpPr>
          <p:nvPr/>
        </p:nvSpPr>
        <p:spPr bwMode="auto">
          <a:xfrm>
            <a:off x="5990750" y="5012949"/>
            <a:ext cx="437555" cy="186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627" name="Rectangle 128"/>
          <p:cNvSpPr>
            <a:spLocks noChangeArrowheads="1"/>
          </p:cNvSpPr>
          <p:nvPr/>
        </p:nvSpPr>
        <p:spPr bwMode="auto">
          <a:xfrm>
            <a:off x="5911990" y="5071706"/>
            <a:ext cx="176272" cy="43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628" name="Rectangle 129"/>
          <p:cNvSpPr>
            <a:spLocks noChangeArrowheads="1"/>
          </p:cNvSpPr>
          <p:nvPr/>
        </p:nvSpPr>
        <p:spPr bwMode="auto">
          <a:xfrm>
            <a:off x="5918240" y="5131714"/>
            <a:ext cx="176272" cy="43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10320" name="TextBox 628"/>
          <p:cNvSpPr txBox="1">
            <a:spLocks noChangeArrowheads="1"/>
          </p:cNvSpPr>
          <p:nvPr/>
        </p:nvSpPr>
        <p:spPr bwMode="auto">
          <a:xfrm>
            <a:off x="5928241" y="4654154"/>
            <a:ext cx="881361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945">
                <a:solidFill>
                  <a:schemeClr val="bg1"/>
                </a:solidFill>
              </a:rPr>
              <a:t>Batch Service</a:t>
            </a:r>
          </a:p>
        </p:txBody>
      </p:sp>
      <p:grpSp>
        <p:nvGrpSpPr>
          <p:cNvPr id="631" name="Group 512"/>
          <p:cNvGrpSpPr>
            <a:grpSpLocks/>
          </p:cNvGrpSpPr>
          <p:nvPr/>
        </p:nvGrpSpPr>
        <p:grpSpPr bwMode="auto">
          <a:xfrm>
            <a:off x="7253868" y="4080567"/>
            <a:ext cx="554132" cy="347284"/>
            <a:chOff x="3792" y="816"/>
            <a:chExt cx="672" cy="403"/>
          </a:xfrm>
          <a:solidFill>
            <a:srgbClr val="0070C0"/>
          </a:solidFill>
        </p:grpSpPr>
        <p:sp>
          <p:nvSpPr>
            <p:cNvPr id="632" name="AutoShape 513"/>
            <p:cNvSpPr>
              <a:spLocks noChangeArrowheads="1"/>
            </p:cNvSpPr>
            <p:nvPr/>
          </p:nvSpPr>
          <p:spPr bwMode="auto">
            <a:xfrm>
              <a:off x="3792" y="816"/>
              <a:ext cx="508" cy="315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endParaRPr lang="en-US" altLang="en-US" sz="472" dirty="0">
                <a:cs typeface="Arial" panose="020B0604020202020204" pitchFamily="34" charset="0"/>
              </a:endParaRPr>
            </a:p>
          </p:txBody>
        </p:sp>
        <p:sp>
          <p:nvSpPr>
            <p:cNvPr id="633" name="AutoShape 514"/>
            <p:cNvSpPr>
              <a:spLocks noChangeArrowheads="1"/>
            </p:cNvSpPr>
            <p:nvPr/>
          </p:nvSpPr>
          <p:spPr bwMode="auto">
            <a:xfrm>
              <a:off x="3956" y="904"/>
              <a:ext cx="508" cy="315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r>
                <a:rPr lang="en-US" altLang="en-US" sz="827" dirty="0">
                  <a:cs typeface="Arial" panose="020B0604020202020204" pitchFamily="34" charset="0"/>
                </a:rPr>
                <a:t>SPRx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2606576" y="2806422"/>
            <a:ext cx="158769" cy="1550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7" name="Right Arrow 6"/>
          <p:cNvSpPr/>
          <p:nvPr/>
        </p:nvSpPr>
        <p:spPr>
          <a:xfrm>
            <a:off x="2606576" y="3591522"/>
            <a:ext cx="158769" cy="1225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8" name="Right Arrow 7"/>
          <p:cNvSpPr/>
          <p:nvPr/>
        </p:nvSpPr>
        <p:spPr>
          <a:xfrm>
            <a:off x="3867984" y="3231475"/>
            <a:ext cx="231279" cy="2150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pic>
        <p:nvPicPr>
          <p:cNvPr id="10326" name="Picture 6" descr="http://www.connectglobalone.com/pic/rulesengine/mond-rules-engine-5step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t="7732" r="77681" b="83334"/>
          <a:stretch>
            <a:fillRect/>
          </a:stretch>
        </p:blipFill>
        <p:spPr bwMode="auto">
          <a:xfrm>
            <a:off x="6224528" y="5036702"/>
            <a:ext cx="288786" cy="22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38144" y="4824174"/>
            <a:ext cx="827603" cy="540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pic>
        <p:nvPicPr>
          <p:cNvPr id="10328" name="Picture 8" descr="http://www.connectglobalone.com/pic/rulesengine/mond-rules-engine-5ste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0" t="75865" r="23415" b="5067"/>
          <a:stretch>
            <a:fillRect/>
          </a:stretch>
        </p:blipFill>
        <p:spPr bwMode="auto">
          <a:xfrm>
            <a:off x="5046882" y="4836677"/>
            <a:ext cx="786348" cy="52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9" name="Picture 6" descr="http://www.connectglobalone.com/pic/rulesengine/mond-rules-engine-5ste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2568" r="78546" b="91847"/>
          <a:stretch>
            <a:fillRect/>
          </a:stretch>
        </p:blipFill>
        <p:spPr bwMode="auto">
          <a:xfrm>
            <a:off x="5068133" y="5175469"/>
            <a:ext cx="236280" cy="19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0" name="Line 527"/>
          <p:cNvSpPr>
            <a:spLocks noChangeShapeType="1"/>
          </p:cNvSpPr>
          <p:nvPr/>
        </p:nvSpPr>
        <p:spPr bwMode="auto">
          <a:xfrm flipH="1" flipV="1">
            <a:off x="7037131" y="5070457"/>
            <a:ext cx="347543" cy="6250"/>
          </a:xfrm>
          <a:prstGeom prst="line">
            <a:avLst/>
          </a:prstGeom>
          <a:noFill/>
          <a:ln w="38100">
            <a:solidFill>
              <a:srgbClr val="41414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9190" dir="19211666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3"/>
          </a:p>
        </p:txBody>
      </p:sp>
      <p:sp>
        <p:nvSpPr>
          <p:cNvPr id="10331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Specialty Reference Architecture</a:t>
            </a:r>
            <a:endParaRPr lang="en-US" altLang="en-US" dirty="0" smtClean="0"/>
          </a:p>
        </p:txBody>
      </p:sp>
      <p:sp>
        <p:nvSpPr>
          <p:cNvPr id="85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4158445" y="2453671"/>
            <a:ext cx="1376825" cy="901433"/>
            <a:chOff x="3408448" y="2628461"/>
            <a:chExt cx="1376825" cy="901433"/>
          </a:xfrm>
        </p:grpSpPr>
        <p:sp>
          <p:nvSpPr>
            <p:cNvPr id="285" name="Rounded Rectangle 284"/>
            <p:cNvSpPr/>
            <p:nvPr/>
          </p:nvSpPr>
          <p:spPr bwMode="auto">
            <a:xfrm>
              <a:off x="3530153" y="2651745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3408448" y="2628461"/>
              <a:ext cx="1376825" cy="25006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cs typeface="Franklin Gothic Book"/>
                </a:rPr>
                <a:t>Process Services</a:t>
              </a:r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3648869" y="2874953"/>
              <a:ext cx="915679" cy="569020"/>
              <a:chOff x="3554292" y="2753364"/>
              <a:chExt cx="915679" cy="569020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3554292" y="27533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434" name="Group 433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437" name="Group 436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439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4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5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6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7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8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9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0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3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4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5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6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7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8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9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60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6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438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435" name="Rounded Rectangle 434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436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89" name="Group 288"/>
              <p:cNvGrpSpPr/>
              <p:nvPr/>
            </p:nvGrpSpPr>
            <p:grpSpPr>
              <a:xfrm>
                <a:off x="3855313" y="27533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406" name="Group 405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409" name="Group 408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41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5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6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7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8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9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0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1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2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3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410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407" name="Rounded Rectangle 406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408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4156334" y="27533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378" name="Group 377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383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4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5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6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7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8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9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0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1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2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3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4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5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6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7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8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9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0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1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2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3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4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5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382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379" name="Rounded Rectangle 378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380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3558071" y="30408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350" name="Group 349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353" name="Group 352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355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6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7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8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9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0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1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2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4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5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6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8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9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0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1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2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3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4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5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6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7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354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351" name="Rounded Rectangle 350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352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3859092" y="30408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325" name="Group 324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327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9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0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1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2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3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4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5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6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7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8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9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0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5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7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9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326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323" name="Rounded Rectangle 322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324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4160113" y="30408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294" name="Group 293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297" name="Group 296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299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4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5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6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7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8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9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0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3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4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5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6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7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8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9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0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1" name="Freeform 320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=""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298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295" name="Rounded Rectangle 294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296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</p:grpSp>
      </p:grpSp>
      <p:grpSp>
        <p:nvGrpSpPr>
          <p:cNvPr id="694" name="Group 693"/>
          <p:cNvGrpSpPr/>
          <p:nvPr/>
        </p:nvGrpSpPr>
        <p:grpSpPr>
          <a:xfrm>
            <a:off x="5418386" y="2433310"/>
            <a:ext cx="1376825" cy="901433"/>
            <a:chOff x="3512757" y="2773280"/>
            <a:chExt cx="1376825" cy="901433"/>
          </a:xfrm>
        </p:grpSpPr>
        <p:sp>
          <p:nvSpPr>
            <p:cNvPr id="695" name="Rounded Rectangle 694"/>
            <p:cNvSpPr/>
            <p:nvPr/>
          </p:nvSpPr>
          <p:spPr bwMode="auto">
            <a:xfrm>
              <a:off x="3634462" y="2796564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grpSp>
          <p:nvGrpSpPr>
            <p:cNvPr id="696" name="Group 695"/>
            <p:cNvGrpSpPr/>
            <p:nvPr/>
          </p:nvGrpSpPr>
          <p:grpSpPr>
            <a:xfrm>
              <a:off x="3743448" y="2999214"/>
              <a:ext cx="323368" cy="283709"/>
              <a:chOff x="5310724" y="2352924"/>
              <a:chExt cx="398754" cy="374816"/>
            </a:xfrm>
          </p:grpSpPr>
          <p:grpSp>
            <p:nvGrpSpPr>
              <p:cNvPr id="833" name="Group 832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836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7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8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9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0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1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2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3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4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5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6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7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8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9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0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1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2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3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4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5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6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7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8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834" name="Rounded Rectangle 833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5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697" name="Group 696"/>
            <p:cNvGrpSpPr/>
            <p:nvPr/>
          </p:nvGrpSpPr>
          <p:grpSpPr>
            <a:xfrm>
              <a:off x="4057980" y="3003004"/>
              <a:ext cx="323368" cy="283709"/>
              <a:chOff x="5310724" y="2352924"/>
              <a:chExt cx="398754" cy="374816"/>
            </a:xfrm>
          </p:grpSpPr>
          <p:grpSp>
            <p:nvGrpSpPr>
              <p:cNvPr id="807" name="Group 806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810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1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2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3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4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5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6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7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8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9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0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1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2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3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4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5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6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7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8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9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0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1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2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808" name="Rounded Rectangle 807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9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698" name="Group 697"/>
            <p:cNvGrpSpPr/>
            <p:nvPr/>
          </p:nvGrpSpPr>
          <p:grpSpPr>
            <a:xfrm>
              <a:off x="4386023" y="3006794"/>
              <a:ext cx="323368" cy="283709"/>
              <a:chOff x="5310724" y="2352924"/>
              <a:chExt cx="398754" cy="374816"/>
            </a:xfrm>
          </p:grpSpPr>
          <p:grpSp>
            <p:nvGrpSpPr>
              <p:cNvPr id="781" name="Group 780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84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5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6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7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8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9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0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1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2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3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4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5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6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7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8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9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0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1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2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3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4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5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6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82" name="Rounded Rectangle 781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83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699" name="Group 698"/>
            <p:cNvGrpSpPr/>
            <p:nvPr/>
          </p:nvGrpSpPr>
          <p:grpSpPr>
            <a:xfrm>
              <a:off x="3747227" y="3300224"/>
              <a:ext cx="323368" cy="283709"/>
              <a:chOff x="5310724" y="2352924"/>
              <a:chExt cx="398754" cy="374816"/>
            </a:xfrm>
          </p:grpSpPr>
          <p:grpSp>
            <p:nvGrpSpPr>
              <p:cNvPr id="755" name="Group 754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58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9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0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1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2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3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4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5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6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7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8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9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0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1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2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3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4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5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6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7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8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9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0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56" name="Rounded Rectangle 755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7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700" name="Group 699"/>
            <p:cNvGrpSpPr/>
            <p:nvPr/>
          </p:nvGrpSpPr>
          <p:grpSpPr>
            <a:xfrm>
              <a:off x="4061759" y="3304014"/>
              <a:ext cx="323368" cy="283709"/>
              <a:chOff x="5310724" y="2352924"/>
              <a:chExt cx="398754" cy="374816"/>
            </a:xfrm>
          </p:grpSpPr>
          <p:grpSp>
            <p:nvGrpSpPr>
              <p:cNvPr id="729" name="Group 728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32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3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4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5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6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7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8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9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0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1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2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3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4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5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6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7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8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9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0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1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2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3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4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30" name="Rounded Rectangle 729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31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701" name="Group 700"/>
            <p:cNvGrpSpPr/>
            <p:nvPr/>
          </p:nvGrpSpPr>
          <p:grpSpPr>
            <a:xfrm>
              <a:off x="4389802" y="3307804"/>
              <a:ext cx="323368" cy="283709"/>
              <a:chOff x="5310724" y="2352924"/>
              <a:chExt cx="398754" cy="374816"/>
            </a:xfrm>
          </p:grpSpPr>
          <p:grpSp>
            <p:nvGrpSpPr>
              <p:cNvPr id="703" name="Group 702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06" name="Freeform 705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07" name="Freeform 706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08" name="Freeform 707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09" name="Freeform 708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0" name="Freeform 709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1" name="Freeform 710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2" name="Freeform 711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3" name="Freeform 712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4" name="Freeform 713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5" name="Freeform 714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6" name="Freeform 715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7" name="Freeform 716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8" name="Freeform 717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9" name="Freeform 718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0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1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2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3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4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5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6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7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8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04" name="Rounded Rectangle 703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05" name="Freeform 704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702" name="TextBox 701"/>
            <p:cNvSpPr txBox="1"/>
            <p:nvPr/>
          </p:nvSpPr>
          <p:spPr>
            <a:xfrm>
              <a:off x="3512757" y="2773280"/>
              <a:ext cx="1376825" cy="25006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cs typeface="Franklin Gothic Book"/>
                </a:rPr>
                <a:t>Visibility Services</a:t>
              </a:r>
            </a:p>
          </p:txBody>
        </p:sp>
      </p:grpSp>
      <p:grpSp>
        <p:nvGrpSpPr>
          <p:cNvPr id="1378" name="Group 1377"/>
          <p:cNvGrpSpPr/>
          <p:nvPr/>
        </p:nvGrpSpPr>
        <p:grpSpPr>
          <a:xfrm>
            <a:off x="5429866" y="3541375"/>
            <a:ext cx="1376825" cy="887923"/>
            <a:chOff x="3560849" y="2605232"/>
            <a:chExt cx="1376825" cy="887923"/>
          </a:xfrm>
        </p:grpSpPr>
        <p:sp>
          <p:nvSpPr>
            <p:cNvPr id="1379" name="Rounded Rectangle 1378"/>
            <p:cNvSpPr/>
            <p:nvPr/>
          </p:nvSpPr>
          <p:spPr bwMode="auto">
            <a:xfrm>
              <a:off x="3682554" y="2615006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b="1" kern="0">
                <a:solidFill>
                  <a:sysClr val="windowText" lastClr="000000"/>
                </a:solidFill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grpSp>
          <p:nvGrpSpPr>
            <p:cNvPr id="1380" name="Group 1379"/>
            <p:cNvGrpSpPr/>
            <p:nvPr/>
          </p:nvGrpSpPr>
          <p:grpSpPr>
            <a:xfrm>
              <a:off x="3560849" y="2605232"/>
              <a:ext cx="1376825" cy="829021"/>
              <a:chOff x="4587685" y="3159141"/>
              <a:chExt cx="1376825" cy="829021"/>
            </a:xfrm>
          </p:grpSpPr>
          <p:sp>
            <p:nvSpPr>
              <p:cNvPr id="1381" name="TextBox 1380"/>
              <p:cNvSpPr txBox="1"/>
              <p:nvPr/>
            </p:nvSpPr>
            <p:spPr>
              <a:xfrm>
                <a:off x="4587685" y="3159141"/>
                <a:ext cx="1376825" cy="250064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900" b="0" dirty="0" smtClean="0">
                    <a:latin typeface="Franklin Gothic Book"/>
                    <a:cs typeface="Franklin Gothic Book"/>
                  </a:rPr>
                  <a:t>Information Services</a:t>
                </a:r>
                <a:endParaRPr lang="en-US" sz="900" b="0" dirty="0">
                  <a:latin typeface="Franklin Gothic Book"/>
                  <a:cs typeface="Franklin Gothic Book"/>
                </a:endParaRPr>
              </a:p>
            </p:txBody>
          </p:sp>
          <p:grpSp>
            <p:nvGrpSpPr>
              <p:cNvPr id="1382" name="Group 1381"/>
              <p:cNvGrpSpPr/>
              <p:nvPr/>
            </p:nvGrpSpPr>
            <p:grpSpPr>
              <a:xfrm>
                <a:off x="4841618" y="3432652"/>
                <a:ext cx="935142" cy="555510"/>
                <a:chOff x="3436473" y="2986823"/>
                <a:chExt cx="935142" cy="555510"/>
              </a:xfrm>
            </p:grpSpPr>
            <p:grpSp>
              <p:nvGrpSpPr>
                <p:cNvPr id="1383" name="Group 1382"/>
                <p:cNvGrpSpPr/>
                <p:nvPr/>
              </p:nvGrpSpPr>
              <p:grpSpPr>
                <a:xfrm>
                  <a:off x="3446205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524" name="Rounded Rectangle 1523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526" name="Group 1525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528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9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0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1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2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3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4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5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6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7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8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9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0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1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2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3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4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5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6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7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8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9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50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527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4" name="Group 1383"/>
                <p:cNvGrpSpPr/>
                <p:nvPr/>
              </p:nvGrpSpPr>
              <p:grpSpPr>
                <a:xfrm>
                  <a:off x="3753982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97" name="Rounded Rectangle 1496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98" name="Group 1497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99" name="Group 1498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501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2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3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4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5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6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7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8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9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1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2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3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4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5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6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7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8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9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0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1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2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3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500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5" name="Group 1384"/>
                <p:cNvGrpSpPr/>
                <p:nvPr/>
              </p:nvGrpSpPr>
              <p:grpSpPr>
                <a:xfrm>
                  <a:off x="4061758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70" name="Rounded Rectangle 1469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71" name="Group 1470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72" name="Group 1471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474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5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6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7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8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9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0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1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2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3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4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5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6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7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8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9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0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1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2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3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4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5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6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473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6" name="Group 1385"/>
                <p:cNvGrpSpPr/>
                <p:nvPr/>
              </p:nvGrpSpPr>
              <p:grpSpPr>
                <a:xfrm>
                  <a:off x="3436473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43" name="Rounded Rectangle 1442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44" name="Group 1443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45" name="Group 1444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447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8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9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0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1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2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3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4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5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6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7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8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9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0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1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2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3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4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5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6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7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8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9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446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7" name="Group 1386"/>
                <p:cNvGrpSpPr/>
                <p:nvPr/>
              </p:nvGrpSpPr>
              <p:grpSpPr>
                <a:xfrm>
                  <a:off x="3744250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16" name="Rounded Rectangle 1415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417" name="Group 1416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18" name="Group 1417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420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1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2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3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4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5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6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7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8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9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0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1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2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3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4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5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6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7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8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9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0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1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2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419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8" name="Group 1387"/>
                <p:cNvGrpSpPr/>
                <p:nvPr/>
              </p:nvGrpSpPr>
              <p:grpSpPr>
                <a:xfrm>
                  <a:off x="4052026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389" name="Rounded Rectangle 1388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1390" name="Group 1389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391" name="Group 1390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393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4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5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6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7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8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9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0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1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2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3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4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5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6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7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8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9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0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1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2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3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4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5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392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</p:grpSp>
        </p:grpSp>
      </p:grpSp>
      <p:grpSp>
        <p:nvGrpSpPr>
          <p:cNvPr id="2240" name="Group 2239"/>
          <p:cNvGrpSpPr/>
          <p:nvPr/>
        </p:nvGrpSpPr>
        <p:grpSpPr>
          <a:xfrm>
            <a:off x="4161953" y="3528578"/>
            <a:ext cx="1376825" cy="887923"/>
            <a:chOff x="3560849" y="2605232"/>
            <a:chExt cx="1376825" cy="887923"/>
          </a:xfrm>
        </p:grpSpPr>
        <p:sp>
          <p:nvSpPr>
            <p:cNvPr id="2241" name="Rounded Rectangle 2240"/>
            <p:cNvSpPr/>
            <p:nvPr/>
          </p:nvSpPr>
          <p:spPr bwMode="auto">
            <a:xfrm>
              <a:off x="3682554" y="2615006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grpSp>
          <p:nvGrpSpPr>
            <p:cNvPr id="2242" name="Group 2241"/>
            <p:cNvGrpSpPr/>
            <p:nvPr/>
          </p:nvGrpSpPr>
          <p:grpSpPr>
            <a:xfrm>
              <a:off x="3560849" y="2605232"/>
              <a:ext cx="1376825" cy="829021"/>
              <a:chOff x="4587685" y="3159141"/>
              <a:chExt cx="1376825" cy="829021"/>
            </a:xfrm>
          </p:grpSpPr>
          <p:sp>
            <p:nvSpPr>
              <p:cNvPr id="2243" name="TextBox 2242"/>
              <p:cNvSpPr txBox="1"/>
              <p:nvPr/>
            </p:nvSpPr>
            <p:spPr>
              <a:xfrm>
                <a:off x="4587685" y="3159141"/>
                <a:ext cx="1376825" cy="250064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cs typeface="Franklin Gothic Book"/>
                  </a:rPr>
                  <a:t>Optimization Services</a:t>
                </a:r>
              </a:p>
            </p:txBody>
          </p:sp>
          <p:grpSp>
            <p:nvGrpSpPr>
              <p:cNvPr id="2244" name="Group 2243"/>
              <p:cNvGrpSpPr/>
              <p:nvPr/>
            </p:nvGrpSpPr>
            <p:grpSpPr>
              <a:xfrm>
                <a:off x="4841618" y="3432652"/>
                <a:ext cx="935142" cy="555510"/>
                <a:chOff x="3436473" y="2986823"/>
                <a:chExt cx="935142" cy="555510"/>
              </a:xfrm>
            </p:grpSpPr>
            <p:grpSp>
              <p:nvGrpSpPr>
                <p:cNvPr id="2245" name="Group 2244"/>
                <p:cNvGrpSpPr/>
                <p:nvPr/>
              </p:nvGrpSpPr>
              <p:grpSpPr>
                <a:xfrm>
                  <a:off x="3446205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86" name="Rounded Rectangle 2385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87" name="Group 2386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88" name="Group 2387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90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1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2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3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4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5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6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7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8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9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0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1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2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3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4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5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6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7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8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9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10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11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12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89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6" name="Group 2245"/>
                <p:cNvGrpSpPr/>
                <p:nvPr/>
              </p:nvGrpSpPr>
              <p:grpSpPr>
                <a:xfrm>
                  <a:off x="3753982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59" name="Rounded Rectangle 2358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60" name="Group 2359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61" name="Group 2360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63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4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5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6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7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8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9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0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1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2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3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4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5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6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7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8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9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0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1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2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3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4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5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62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7" name="Group 2246"/>
                <p:cNvGrpSpPr/>
                <p:nvPr/>
              </p:nvGrpSpPr>
              <p:grpSpPr>
                <a:xfrm>
                  <a:off x="4061758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32" name="Rounded Rectangle 2331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33" name="Group 2332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34" name="Group 2333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36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7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8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9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0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1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2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3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4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5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6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7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8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9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0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1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2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3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4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5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6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7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8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35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8" name="Group 2247"/>
                <p:cNvGrpSpPr/>
                <p:nvPr/>
              </p:nvGrpSpPr>
              <p:grpSpPr>
                <a:xfrm>
                  <a:off x="3436473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05" name="Rounded Rectangle 2304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06" name="Group 2305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07" name="Group 2306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09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0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1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2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3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4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5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6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7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8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9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0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1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2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3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4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5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6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7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8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9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0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1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08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9" name="Group 2248"/>
                <p:cNvGrpSpPr/>
                <p:nvPr/>
              </p:nvGrpSpPr>
              <p:grpSpPr>
                <a:xfrm>
                  <a:off x="3744250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278" name="Rounded Rectangle 2277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279" name="Group 2278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280" name="Group 2279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282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3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4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5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6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7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8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9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0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1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2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3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4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5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6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7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8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9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0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1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2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3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4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281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50" name="Group 2249"/>
                <p:cNvGrpSpPr/>
                <p:nvPr/>
              </p:nvGrpSpPr>
              <p:grpSpPr>
                <a:xfrm>
                  <a:off x="4052026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251" name="Rounded Rectangle 2250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252" name="Group 2251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253" name="Group 2252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255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6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7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8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9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0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1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2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3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4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5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6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7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8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9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0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1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2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3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4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5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6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7" name="Freeform 227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254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</p:grpSp>
        </p:grpSp>
      </p:grpSp>
      <p:cxnSp>
        <p:nvCxnSpPr>
          <p:cNvPr id="11" name="Straight Connector 10"/>
          <p:cNvCxnSpPr/>
          <p:nvPr/>
        </p:nvCxnSpPr>
        <p:spPr bwMode="auto">
          <a:xfrm>
            <a:off x="3013261" y="3066675"/>
            <a:ext cx="0" cy="999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3013261" y="3066675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068656" y="2951760"/>
            <a:ext cx="75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API Management</a:t>
            </a:r>
            <a:endParaRPr lang="en-US" sz="700" b="0" dirty="0"/>
          </a:p>
        </p:txBody>
      </p:sp>
      <p:cxnSp>
        <p:nvCxnSpPr>
          <p:cNvPr id="2413" name="Straight Connector 2412"/>
          <p:cNvCxnSpPr/>
          <p:nvPr/>
        </p:nvCxnSpPr>
        <p:spPr bwMode="auto">
          <a:xfrm flipV="1">
            <a:off x="3012236" y="3374452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414" name="TextBox 2413"/>
          <p:cNvSpPr txBox="1"/>
          <p:nvPr/>
        </p:nvSpPr>
        <p:spPr>
          <a:xfrm>
            <a:off x="3067631" y="3259537"/>
            <a:ext cx="75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Identify</a:t>
            </a:r>
          </a:p>
          <a:p>
            <a:r>
              <a:rPr lang="en-US" sz="700" b="0" dirty="0" smtClean="0"/>
              <a:t>Management</a:t>
            </a:r>
            <a:endParaRPr lang="en-US" sz="700" b="0" dirty="0"/>
          </a:p>
        </p:txBody>
      </p:sp>
      <p:cxnSp>
        <p:nvCxnSpPr>
          <p:cNvPr id="2415" name="Straight Connector 2414"/>
          <p:cNvCxnSpPr/>
          <p:nvPr/>
        </p:nvCxnSpPr>
        <p:spPr bwMode="auto">
          <a:xfrm flipV="1">
            <a:off x="3011007" y="3707893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416" name="TextBox 2415"/>
          <p:cNvSpPr txBox="1"/>
          <p:nvPr/>
        </p:nvSpPr>
        <p:spPr>
          <a:xfrm>
            <a:off x="3066402" y="3592978"/>
            <a:ext cx="759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Analytics</a:t>
            </a:r>
            <a:endParaRPr lang="en-US" sz="700" b="0" dirty="0"/>
          </a:p>
        </p:txBody>
      </p:sp>
      <p:cxnSp>
        <p:nvCxnSpPr>
          <p:cNvPr id="2417" name="Straight Connector 2416"/>
          <p:cNvCxnSpPr/>
          <p:nvPr/>
        </p:nvCxnSpPr>
        <p:spPr bwMode="auto">
          <a:xfrm flipV="1">
            <a:off x="3010118" y="4069834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418" name="TextBox 2417"/>
          <p:cNvSpPr txBox="1"/>
          <p:nvPr/>
        </p:nvSpPr>
        <p:spPr>
          <a:xfrm>
            <a:off x="3037377" y="3870511"/>
            <a:ext cx="75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Service Registry</a:t>
            </a:r>
            <a:endParaRPr lang="en-US" sz="700" b="0" dirty="0"/>
          </a:p>
        </p:txBody>
      </p:sp>
      <p:sp>
        <p:nvSpPr>
          <p:cNvPr id="2419" name="TextBox 2418"/>
          <p:cNvSpPr txBox="1"/>
          <p:nvPr/>
        </p:nvSpPr>
        <p:spPr>
          <a:xfrm>
            <a:off x="4458772" y="2063057"/>
            <a:ext cx="75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 Discovery</a:t>
            </a:r>
            <a:endParaRPr lang="en-US" sz="800" b="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2420" name="TextBox 2419"/>
          <p:cNvSpPr txBox="1"/>
          <p:nvPr/>
        </p:nvSpPr>
        <p:spPr>
          <a:xfrm>
            <a:off x="5091533" y="2063056"/>
            <a:ext cx="75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 </a:t>
            </a:r>
            <a:r>
              <a:rPr lang="en-US" sz="800" b="0" kern="0" dirty="0">
                <a:solidFill>
                  <a:prstClr val="black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Observability</a:t>
            </a:r>
          </a:p>
        </p:txBody>
      </p:sp>
      <p:sp>
        <p:nvSpPr>
          <p:cNvPr id="2421" name="TextBox 2420"/>
          <p:cNvSpPr txBox="1"/>
          <p:nvPr/>
        </p:nvSpPr>
        <p:spPr>
          <a:xfrm>
            <a:off x="5762716" y="2047911"/>
            <a:ext cx="75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 Fault Tolerance</a:t>
            </a:r>
            <a:endParaRPr lang="en-US" sz="800" b="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/>
          <p:nvPr/>
        </p:nvSpPr>
        <p:spPr>
          <a:xfrm>
            <a:off x="7569994" y="2290002"/>
            <a:ext cx="1793208" cy="3542290"/>
          </a:xfrm>
          <a:prstGeom prst="roundRect">
            <a:avLst>
              <a:gd name="adj" fmla="val 2042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Representative Microservices Ecosystem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6618" y="2882323"/>
            <a:ext cx="6625899" cy="3542290"/>
          </a:xfrm>
          <a:prstGeom prst="roundRect">
            <a:avLst>
              <a:gd name="adj" fmla="val 2042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32542" y="3021608"/>
            <a:ext cx="6255363" cy="3353264"/>
            <a:chOff x="2531838" y="842425"/>
            <a:chExt cx="6255363" cy="3353264"/>
          </a:xfrm>
        </p:grpSpPr>
        <p:sp>
          <p:nvSpPr>
            <p:cNvPr id="13" name="Rounded Rectangle 12"/>
            <p:cNvSpPr/>
            <p:nvPr/>
          </p:nvSpPr>
          <p:spPr>
            <a:xfrm>
              <a:off x="4462272" y="2194560"/>
              <a:ext cx="1307592" cy="1161288"/>
            </a:xfrm>
            <a:prstGeom prst="roundRect">
              <a:avLst>
                <a:gd name="adj" fmla="val 8793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7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VM</a:t>
              </a:r>
              <a:endParaRPr lang="en-US" sz="7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08" y="3049524"/>
              <a:ext cx="214884" cy="21488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5170" y="2688590"/>
              <a:ext cx="167959" cy="26949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7696839" y="3860114"/>
              <a:ext cx="10903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Docker Management</a:t>
              </a:r>
              <a:endParaRPr lang="en-US" sz="8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946" y="1049342"/>
              <a:ext cx="348021" cy="37541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8594" y="1049342"/>
              <a:ext cx="496203" cy="230757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5349240" y="842425"/>
              <a:ext cx="1307592" cy="1161288"/>
              <a:chOff x="5349240" y="1013875"/>
              <a:chExt cx="1307592" cy="1161288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5705856" y="1210877"/>
                <a:ext cx="868680" cy="867726"/>
              </a:xfrm>
              <a:prstGeom prst="roundRect">
                <a:avLst>
                  <a:gd name="adj" fmla="val 6141"/>
                </a:avLst>
              </a:prstGeom>
              <a:noFill/>
              <a:ln>
                <a:solidFill>
                  <a:schemeClr val="bg2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Franklin Gothic Book" charset="0"/>
                  <a:ea typeface="Franklin Gothic Book" charset="0"/>
                  <a:cs typeface="Franklin Gothic Book" charset="0"/>
                </a:endParaRPr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4228" y="1614349"/>
                <a:ext cx="290015" cy="290015"/>
              </a:xfrm>
              <a:prstGeom prst="rect">
                <a:avLst/>
              </a:prstGeom>
            </p:spPr>
          </p:pic>
          <p:sp>
            <p:nvSpPr>
              <p:cNvPr id="49" name="Rounded Rectangle 48"/>
              <p:cNvSpPr/>
              <p:nvPr/>
            </p:nvSpPr>
            <p:spPr>
              <a:xfrm>
                <a:off x="5349240" y="1013875"/>
                <a:ext cx="1307592" cy="1161288"/>
              </a:xfrm>
              <a:prstGeom prst="roundRect">
                <a:avLst>
                  <a:gd name="adj" fmla="val 11418"/>
                </a:avLst>
              </a:prstGeom>
              <a:noFill/>
              <a:ln>
                <a:solidFill>
                  <a:schemeClr val="tx2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700" dirty="0">
                    <a:solidFill>
                      <a:schemeClr val="tx2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VM</a:t>
                </a:r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8676" y="1868839"/>
                <a:ext cx="214884" cy="214884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32138" y="1507905"/>
                <a:ext cx="167959" cy="269494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08676" y="1226473"/>
                <a:ext cx="214884" cy="214884"/>
              </a:xfrm>
              <a:prstGeom prst="rect">
                <a:avLst/>
              </a:prstGeom>
            </p:spPr>
          </p:pic>
        </p:grpSp>
        <p:sp>
          <p:nvSpPr>
            <p:cNvPr id="22" name="Rounded Rectangle 21"/>
            <p:cNvSpPr/>
            <p:nvPr/>
          </p:nvSpPr>
          <p:spPr>
            <a:xfrm>
              <a:off x="6688233" y="2389402"/>
              <a:ext cx="868680" cy="923544"/>
            </a:xfrm>
            <a:prstGeom prst="roundRect">
              <a:avLst>
                <a:gd name="adj" fmla="val 7018"/>
              </a:avLst>
            </a:prstGeom>
            <a:noFill/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67694" y="2834651"/>
              <a:ext cx="319456" cy="319456"/>
            </a:xfrm>
            <a:prstGeom prst="rect">
              <a:avLst/>
            </a:prstGeom>
          </p:spPr>
        </p:pic>
        <p:sp>
          <p:nvSpPr>
            <p:cNvPr id="27" name="Rounded Rectangle 26"/>
            <p:cNvSpPr/>
            <p:nvPr/>
          </p:nvSpPr>
          <p:spPr>
            <a:xfrm>
              <a:off x="6331617" y="2206246"/>
              <a:ext cx="1307592" cy="1161288"/>
            </a:xfrm>
            <a:prstGeom prst="roundRect">
              <a:avLst>
                <a:gd name="adj" fmla="val 8793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700" dirty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VM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053" y="3061210"/>
              <a:ext cx="214884" cy="21488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14515" y="2700276"/>
              <a:ext cx="167959" cy="26949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91053" y="2418844"/>
              <a:ext cx="214884" cy="214884"/>
            </a:xfrm>
            <a:prstGeom prst="rect">
              <a:avLst/>
            </a:prstGeom>
          </p:spPr>
        </p:pic>
        <p:cxnSp>
          <p:nvCxnSpPr>
            <p:cNvPr id="31" name="Straight Arrow Connector 50"/>
            <p:cNvCxnSpPr>
              <a:endCxn id="42" idx="3"/>
            </p:cNvCxnSpPr>
            <p:nvPr/>
          </p:nvCxnSpPr>
          <p:spPr>
            <a:xfrm rot="16200000" flipV="1">
              <a:off x="5614365" y="836811"/>
              <a:ext cx="938461" cy="4316851"/>
            </a:xfrm>
            <a:prstGeom prst="bentConnector2">
              <a:avLst/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51"/>
            <p:cNvCxnSpPr>
              <a:stCxn id="18" idx="1"/>
              <a:endCxn id="33" idx="3"/>
            </p:cNvCxnSpPr>
            <p:nvPr/>
          </p:nvCxnSpPr>
          <p:spPr>
            <a:xfrm flipH="1" flipV="1">
              <a:off x="6537960" y="1202692"/>
              <a:ext cx="1887633" cy="2443512"/>
            </a:xfrm>
            <a:prstGeom prst="bentConnector3">
              <a:avLst>
                <a:gd name="adj1" fmla="val -12110"/>
              </a:avLst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54"/>
            <p:cNvCxnSpPr>
              <a:stCxn id="18" idx="3"/>
            </p:cNvCxnSpPr>
            <p:nvPr/>
          </p:nvCxnSpPr>
          <p:spPr>
            <a:xfrm rot="10800000">
              <a:off x="5266944" y="2674620"/>
              <a:ext cx="2791504" cy="971584"/>
            </a:xfrm>
            <a:prstGeom prst="bentConnector2">
              <a:avLst/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21865" y="3232587"/>
              <a:ext cx="1056560" cy="529947"/>
            </a:xfrm>
            <a:prstGeom prst="rect">
              <a:avLst/>
            </a:prstGeom>
          </p:spPr>
        </p:pic>
        <p:cxnSp>
          <p:nvCxnSpPr>
            <p:cNvPr id="35" name="Straight Arrow Connector 17"/>
            <p:cNvCxnSpPr>
              <a:stCxn id="39" idx="1"/>
              <a:endCxn id="20" idx="1"/>
            </p:cNvCxnSpPr>
            <p:nvPr/>
          </p:nvCxnSpPr>
          <p:spPr>
            <a:xfrm rot="10800000" flipV="1">
              <a:off x="2721866" y="1471201"/>
              <a:ext cx="2710273" cy="2026359"/>
            </a:xfrm>
            <a:prstGeom prst="bentConnector3">
              <a:avLst>
                <a:gd name="adj1" fmla="val 108435"/>
              </a:avLst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19"/>
            <p:cNvCxnSpPr>
              <a:endCxn id="20" idx="0"/>
            </p:cNvCxnSpPr>
            <p:nvPr/>
          </p:nvCxnSpPr>
          <p:spPr>
            <a:xfrm rot="10800000" flipV="1">
              <a:off x="3250146" y="2775203"/>
              <a:ext cx="1212127" cy="457383"/>
            </a:xfrm>
            <a:prstGeom prst="bentConnector2">
              <a:avLst/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1"/>
            <p:cNvCxnSpPr>
              <a:endCxn id="20" idx="2"/>
            </p:cNvCxnSpPr>
            <p:nvPr/>
          </p:nvCxnSpPr>
          <p:spPr>
            <a:xfrm rot="5400000">
              <a:off x="4631100" y="1895139"/>
              <a:ext cx="486440" cy="3248350"/>
            </a:xfrm>
            <a:prstGeom prst="bentConnector3">
              <a:avLst>
                <a:gd name="adj1" fmla="val 133940"/>
              </a:avLst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92288" y="1962755"/>
              <a:ext cx="1315715" cy="592072"/>
            </a:xfrm>
            <a:prstGeom prst="rect">
              <a:avLst/>
            </a:prstGeom>
          </p:spPr>
        </p:pic>
        <p:cxnSp>
          <p:nvCxnSpPr>
            <p:cNvPr id="39" name="Straight Arrow Connector 58"/>
            <p:cNvCxnSpPr>
              <a:stCxn id="38" idx="1"/>
            </p:cNvCxnSpPr>
            <p:nvPr/>
          </p:nvCxnSpPr>
          <p:spPr>
            <a:xfrm rot="10800000" flipV="1">
              <a:off x="3250146" y="1804831"/>
              <a:ext cx="2158530" cy="157924"/>
            </a:xfrm>
            <a:prstGeom prst="bentConnector2">
              <a:avLst/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60"/>
            <p:cNvCxnSpPr/>
            <p:nvPr/>
          </p:nvCxnSpPr>
          <p:spPr>
            <a:xfrm rot="16200000" flipH="1" flipV="1">
              <a:off x="4479920" y="1622642"/>
              <a:ext cx="64231" cy="1208065"/>
            </a:xfrm>
            <a:prstGeom prst="bentConnector4">
              <a:avLst>
                <a:gd name="adj1" fmla="val -225405"/>
                <a:gd name="adj2" fmla="val 77060"/>
              </a:avLst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62"/>
            <p:cNvCxnSpPr/>
            <p:nvPr/>
          </p:nvCxnSpPr>
          <p:spPr>
            <a:xfrm rot="5400000" flipH="1">
              <a:off x="4694597" y="1472197"/>
              <a:ext cx="1017303" cy="2590492"/>
            </a:xfrm>
            <a:prstGeom prst="bentConnector4">
              <a:avLst>
                <a:gd name="adj1" fmla="val -22471"/>
                <a:gd name="adj2" fmla="val 89431"/>
              </a:avLst>
            </a:prstGeom>
            <a:ln w="12700">
              <a:solidFill>
                <a:schemeClr val="tx2">
                  <a:lumMod val="90000"/>
                  <a:lumOff val="10000"/>
                  <a:alpha val="39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575120" y="2418284"/>
              <a:ext cx="13500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Consul – Service Discovery</a:t>
              </a:r>
              <a:endParaRPr lang="en-US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31838" y="3980245"/>
              <a:ext cx="143661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Kibana – Service Monitoring </a:t>
              </a:r>
              <a:endParaRPr lang="en-US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78944" y="2191248"/>
            <a:ext cx="46608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lt1"/>
                </a:solidFill>
                <a:latin typeface="+mj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b="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API Management (Gateway, Analytics, Governance)</a:t>
            </a:r>
            <a:endParaRPr lang="en-US" b="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flipV="1">
            <a:off x="3319592" y="2499025"/>
            <a:ext cx="0" cy="3832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4755200" y="2499025"/>
            <a:ext cx="0" cy="3832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884657" y="1620743"/>
            <a:ext cx="4096821" cy="3275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Consumer Applications / Portals / Mobil Apps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flipH="1" flipV="1">
            <a:off x="3294250" y="1961838"/>
            <a:ext cx="7698" cy="229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H="1">
            <a:off x="4737740" y="1961838"/>
            <a:ext cx="10590" cy="229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sp>
        <p:nvSpPr>
          <p:cNvPr id="67" name="Rounded Rectangle 66"/>
          <p:cNvSpPr/>
          <p:nvPr/>
        </p:nvSpPr>
        <p:spPr>
          <a:xfrm>
            <a:off x="3319592" y="4575371"/>
            <a:ext cx="868680" cy="923544"/>
          </a:xfrm>
          <a:prstGeom prst="roundRect">
            <a:avLst>
              <a:gd name="adj" fmla="val 6141"/>
            </a:avLst>
          </a:prstGeom>
          <a:noFill/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0720" y="5003378"/>
            <a:ext cx="329912" cy="3299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412" y="4586341"/>
            <a:ext cx="214884" cy="214884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239259" y="3242193"/>
            <a:ext cx="249857" cy="235347"/>
            <a:chOff x="796784" y="2455327"/>
            <a:chExt cx="249857" cy="235347"/>
          </a:xfrm>
        </p:grpSpPr>
        <p:sp>
          <p:nvSpPr>
            <p:cNvPr id="70" name="Rounded Rectangle 69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67660" y="4621765"/>
            <a:ext cx="239418" cy="233531"/>
            <a:chOff x="810381" y="2904842"/>
            <a:chExt cx="239418" cy="233531"/>
          </a:xfrm>
        </p:grpSpPr>
        <p:sp>
          <p:nvSpPr>
            <p:cNvPr id="73" name="Rounded Rectangle 72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39593" y="4631479"/>
            <a:ext cx="239417" cy="222324"/>
            <a:chOff x="810381" y="3309181"/>
            <a:chExt cx="239417" cy="222324"/>
          </a:xfrm>
        </p:grpSpPr>
        <p:sp>
          <p:nvSpPr>
            <p:cNvPr id="75" name="Rounded Rectangle 74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21296" y="3242193"/>
            <a:ext cx="249857" cy="235347"/>
            <a:chOff x="796784" y="2455327"/>
            <a:chExt cx="249857" cy="235347"/>
          </a:xfrm>
        </p:grpSpPr>
        <p:sp>
          <p:nvSpPr>
            <p:cNvPr id="79" name="Rounded Rectangle 78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0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806354" y="3242192"/>
            <a:ext cx="249857" cy="235347"/>
            <a:chOff x="796784" y="2455327"/>
            <a:chExt cx="249857" cy="235347"/>
          </a:xfrm>
        </p:grpSpPr>
        <p:sp>
          <p:nvSpPr>
            <p:cNvPr id="82" name="Rounded Rectangle 81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3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634695" y="4628272"/>
            <a:ext cx="239418" cy="233531"/>
            <a:chOff x="810381" y="2904842"/>
            <a:chExt cx="239418" cy="233531"/>
          </a:xfrm>
        </p:grpSpPr>
        <p:sp>
          <p:nvSpPr>
            <p:cNvPr id="85" name="Rounded Rectangle 84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08540" y="4621765"/>
            <a:ext cx="239418" cy="233531"/>
            <a:chOff x="810381" y="2904842"/>
            <a:chExt cx="239418" cy="233531"/>
          </a:xfrm>
        </p:grpSpPr>
        <p:sp>
          <p:nvSpPr>
            <p:cNvPr id="88" name="Rounded Rectangle 87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510933" y="4627367"/>
            <a:ext cx="239417" cy="222324"/>
            <a:chOff x="810381" y="3309181"/>
            <a:chExt cx="239417" cy="222324"/>
          </a:xfrm>
        </p:grpSpPr>
        <p:sp>
          <p:nvSpPr>
            <p:cNvPr id="91" name="Rounded Rectangle 90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76552" y="4627367"/>
            <a:ext cx="239417" cy="222324"/>
            <a:chOff x="810381" y="3309181"/>
            <a:chExt cx="239417" cy="222324"/>
          </a:xfrm>
        </p:grpSpPr>
        <p:sp>
          <p:nvSpPr>
            <p:cNvPr id="94" name="Rounded Rectangle 93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56" name="Rounded Rectangle 55"/>
          <p:cNvSpPr/>
          <p:nvPr/>
        </p:nvSpPr>
        <p:spPr bwMode="auto">
          <a:xfrm>
            <a:off x="7675419" y="2585570"/>
            <a:ext cx="251996" cy="210207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700">
              <a:solidFill>
                <a:schemeClr val="tx2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25701" y="2595722"/>
            <a:ext cx="8082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Virtual Machine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942065" y="3191935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Bounded Context Web API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677558" y="2903588"/>
            <a:ext cx="249857" cy="235347"/>
            <a:chOff x="796784" y="2455327"/>
            <a:chExt cx="249857" cy="235347"/>
          </a:xfrm>
        </p:grpSpPr>
        <p:sp>
          <p:nvSpPr>
            <p:cNvPr id="100" name="Rounded Rectangle 99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1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688424" y="3183628"/>
            <a:ext cx="239417" cy="222324"/>
            <a:chOff x="810381" y="3309181"/>
            <a:chExt cx="239417" cy="222324"/>
          </a:xfrm>
        </p:grpSpPr>
        <p:sp>
          <p:nvSpPr>
            <p:cNvPr id="103" name="Rounded Rectangle 102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7687997" y="3459282"/>
            <a:ext cx="239418" cy="233531"/>
            <a:chOff x="810381" y="2904842"/>
            <a:chExt cx="239418" cy="233531"/>
          </a:xfrm>
        </p:grpSpPr>
        <p:sp>
          <p:nvSpPr>
            <p:cNvPr id="106" name="Rounded Rectangle 105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942064" y="2920632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Bounded Context Web API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942064" y="3467724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Bounded Context Web API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7700671" y="3799172"/>
            <a:ext cx="214921" cy="184842"/>
          </a:xfrm>
          <a:prstGeom prst="roundRect">
            <a:avLst>
              <a:gd name="adj" fmla="val 6141"/>
            </a:avLst>
          </a:prstGeom>
          <a:noFill/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42064" y="3783959"/>
            <a:ext cx="140615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Application Container - Docker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8057577" y="4061147"/>
            <a:ext cx="7791" cy="4503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118" name="Straight Connector 117"/>
          <p:cNvCxnSpPr/>
          <p:nvPr/>
        </p:nvCxnSpPr>
        <p:spPr bwMode="auto">
          <a:xfrm>
            <a:off x="8057671" y="4051760"/>
            <a:ext cx="1637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8188765" y="3951732"/>
            <a:ext cx="3818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Jetty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21" name="Straight Connector 120"/>
          <p:cNvCxnSpPr/>
          <p:nvPr/>
        </p:nvCxnSpPr>
        <p:spPr bwMode="auto">
          <a:xfrm>
            <a:off x="8053055" y="4204160"/>
            <a:ext cx="1637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22" name="TextBox 121"/>
          <p:cNvSpPr txBox="1"/>
          <p:nvPr/>
        </p:nvSpPr>
        <p:spPr>
          <a:xfrm>
            <a:off x="8188765" y="4104132"/>
            <a:ext cx="48282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Tomcat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23" name="Straight Connector 122"/>
          <p:cNvCxnSpPr/>
          <p:nvPr/>
        </p:nvCxnSpPr>
        <p:spPr bwMode="auto">
          <a:xfrm>
            <a:off x="8053055" y="4367639"/>
            <a:ext cx="1637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8205597" y="4267611"/>
            <a:ext cx="4491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JBOSS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25" name="Straight Connector 124"/>
          <p:cNvCxnSpPr>
            <a:endCxn id="126" idx="1"/>
          </p:cNvCxnSpPr>
          <p:nvPr/>
        </p:nvCxnSpPr>
        <p:spPr bwMode="auto">
          <a:xfrm>
            <a:off x="8065368" y="4520882"/>
            <a:ext cx="165909" cy="8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8231277" y="4421710"/>
            <a:ext cx="53412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Glassfish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531" y="4670181"/>
            <a:ext cx="214884" cy="214884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7933680" y="4682771"/>
            <a:ext cx="12378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Service Discovery </a:t>
            </a:r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- Consul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56" y="4972748"/>
            <a:ext cx="167959" cy="269494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942064" y="4973507"/>
            <a:ext cx="13612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Log Management </a:t>
            </a:r>
            <a:r>
              <a:rPr lang="mr-IN" sz="700" b="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 ELK Stack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2531" y="5267381"/>
            <a:ext cx="214884" cy="214884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7902106" y="5274795"/>
            <a:ext cx="145424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Container Management - Mesos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228986" y="2285594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Legend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8756" y="5653035"/>
            <a:ext cx="377541" cy="35239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0838" y="5537840"/>
            <a:ext cx="246577" cy="230150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7937810" y="5489882"/>
            <a:ext cx="12121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Container Management </a:t>
            </a:r>
            <a:r>
              <a:rPr lang="mr-IN" sz="700" b="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 </a:t>
            </a:r>
          </a:p>
          <a:p>
            <a:pPr algn="l"/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Marathon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5432360" y="5249908"/>
            <a:ext cx="3818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Jetty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4421023" y="3838749"/>
            <a:ext cx="3818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Jetty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3574744" y="5249908"/>
            <a:ext cx="3818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Jetty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94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Elements of Microservices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1292225" y="2758587"/>
            <a:ext cx="7859713" cy="2681288"/>
          </a:xfrm>
        </p:spPr>
        <p:txBody>
          <a:bodyPr/>
          <a:lstStyle/>
          <a:p>
            <a:pPr marL="0" lvl="1" indent="0">
              <a:spcBef>
                <a:spcPct val="4000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API </a:t>
            </a:r>
            <a:r>
              <a:rPr lang="en-US" sz="2400" b="1" dirty="0">
                <a:solidFill>
                  <a:schemeClr val="bg2"/>
                </a:solidFill>
                <a:ea typeface="+mn-ea"/>
                <a:cs typeface="+mn-cs"/>
              </a:rPr>
              <a:t>Gateway </a:t>
            </a: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Pattern</a:t>
            </a:r>
          </a:p>
          <a:p>
            <a:pPr marL="0" lvl="1" indent="0">
              <a:spcBef>
                <a:spcPct val="4000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Security</a:t>
            </a:r>
          </a:p>
          <a:p>
            <a:pPr marL="0" lvl="1" indent="0">
              <a:spcBef>
                <a:spcPct val="4000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Analytics</a:t>
            </a:r>
            <a:endParaRPr lang="en-US" sz="2400" b="1" dirty="0">
              <a:solidFill>
                <a:schemeClr val="bg2"/>
              </a:solidFill>
              <a:ea typeface="+mn-ea"/>
              <a:cs typeface="+mn-cs"/>
            </a:endParaRPr>
          </a:p>
          <a:p>
            <a:pPr marL="0" lvl="1" indent="0">
              <a:spcBef>
                <a:spcPct val="40000"/>
              </a:spcBef>
              <a:spcAft>
                <a:spcPct val="0"/>
              </a:spcAft>
              <a:buNone/>
            </a:pPr>
            <a:r>
              <a:rPr lang="en-US" sz="2400" b="1" dirty="0">
                <a:solidFill>
                  <a:schemeClr val="bg2"/>
                </a:solidFill>
                <a:ea typeface="+mn-ea"/>
                <a:cs typeface="+mn-cs"/>
              </a:rPr>
              <a:t>Service Discovery </a:t>
            </a: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Pattern</a:t>
            </a:r>
          </a:p>
          <a:p>
            <a:pPr marL="0" lvl="1" indent="0">
              <a:spcBef>
                <a:spcPct val="4000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Circuit Breaker Pattern</a:t>
            </a:r>
          </a:p>
          <a:p>
            <a:pPr marL="0" lvl="1" indent="0">
              <a:spcBef>
                <a:spcPct val="40000"/>
              </a:spcBef>
              <a:spcAft>
                <a:spcPct val="0"/>
              </a:spcAft>
              <a:buNone/>
            </a:pPr>
            <a:r>
              <a:rPr lang="en-US" sz="2400" b="1" dirty="0" smtClean="0">
                <a:solidFill>
                  <a:schemeClr val="bg2"/>
                </a:solidFill>
                <a:ea typeface="+mn-ea"/>
                <a:cs typeface="+mn-cs"/>
              </a:rPr>
              <a:t>Monitoring &amp; Logging</a:t>
            </a:r>
            <a:endParaRPr lang="en-US" sz="2400" b="1" dirty="0">
              <a:solidFill>
                <a:schemeClr val="bg2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424613"/>
            <a:ext cx="584200" cy="304800"/>
          </a:xfrm>
        </p:spPr>
        <p:txBody>
          <a:bodyPr/>
          <a:lstStyle/>
          <a:p>
            <a:fld id="{C151D609-1948-4661-8BC6-AB1E16B109F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kern="1200" dirty="0">
                <a:latin typeface="Arial" charset="0"/>
                <a:cs typeface="Arial" charset="0"/>
              </a:rPr>
              <a:t>API Gateway </a:t>
            </a:r>
            <a:r>
              <a:rPr lang="en-US" sz="1600" kern="1200" dirty="0">
                <a:latin typeface="Arial" charset="0"/>
                <a:cs typeface="Arial" charset="0"/>
              </a:rPr>
              <a:t>- A single point of entry for all client applications to consume backend APIs and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0" name="Right Arrow 49"/>
          <p:cNvSpPr/>
          <p:nvPr/>
        </p:nvSpPr>
        <p:spPr bwMode="auto">
          <a:xfrm>
            <a:off x="3098654" y="4417410"/>
            <a:ext cx="575193" cy="168813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V="1">
            <a:off x="3934535" y="2713545"/>
            <a:ext cx="1" cy="1591326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71" name="Rectangle 70"/>
          <p:cNvSpPr/>
          <p:nvPr/>
        </p:nvSpPr>
        <p:spPr bwMode="auto">
          <a:xfrm>
            <a:off x="1725104" y="4304871"/>
            <a:ext cx="1313682" cy="384641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Lato" charset="0"/>
                <a:ea typeface="Lato" charset="0"/>
                <a:cs typeface="Lato" charset="0"/>
              </a:rPr>
              <a:t>Consumers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3730119" y="4318939"/>
            <a:ext cx="1125414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Lato" charset="0"/>
                <a:ea typeface="Lato" charset="0"/>
                <a:cs typeface="Lato" charset="0"/>
              </a:rPr>
              <a:t>Gateway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75" name="Straight Connector 74"/>
          <p:cNvCxnSpPr>
            <a:endCxn id="88" idx="1"/>
          </p:cNvCxnSpPr>
          <p:nvPr/>
        </p:nvCxnSpPr>
        <p:spPr bwMode="auto">
          <a:xfrm>
            <a:off x="3934535" y="2713545"/>
            <a:ext cx="30048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4235020" y="2582740"/>
            <a:ext cx="1775380" cy="2616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API Management</a:t>
            </a:r>
          </a:p>
        </p:txBody>
      </p:sp>
      <p:cxnSp>
        <p:nvCxnSpPr>
          <p:cNvPr id="96" name="Straight Connector 95"/>
          <p:cNvCxnSpPr/>
          <p:nvPr/>
        </p:nvCxnSpPr>
        <p:spPr bwMode="auto">
          <a:xfrm>
            <a:off x="3934535" y="3126626"/>
            <a:ext cx="2901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4224702" y="2973159"/>
            <a:ext cx="1775380" cy="2616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Identity Management</a:t>
            </a:r>
            <a:endParaRPr lang="en-US" sz="11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03" name="Straight Connector 102"/>
          <p:cNvCxnSpPr/>
          <p:nvPr/>
        </p:nvCxnSpPr>
        <p:spPr bwMode="auto">
          <a:xfrm>
            <a:off x="3934535" y="3479242"/>
            <a:ext cx="2901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4224702" y="3342913"/>
            <a:ext cx="1775380" cy="26161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Analytics</a:t>
            </a:r>
            <a:endParaRPr lang="en-US" sz="11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3934535" y="3831859"/>
            <a:ext cx="29016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4224702" y="3705380"/>
            <a:ext cx="1775380" cy="2616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Service Registry</a:t>
            </a:r>
            <a:endParaRPr lang="en-US" sz="11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1594469" y="2344418"/>
            <a:ext cx="2269584" cy="393068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Throttling,</a:t>
            </a:r>
            <a:r>
              <a:rPr kumimoji="0" lang="en-U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Security, Caching,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Analytics </a:t>
            </a:r>
            <a:r>
              <a:rPr kumimoji="0" lang="en-US" sz="11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etc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6290248" y="3080650"/>
            <a:ext cx="2269584" cy="393068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Inter </a:t>
            </a: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Microservice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c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ommunication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through GW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6532490" y="3665683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smtClean="0">
                <a:latin typeface="Lato" charset="0"/>
                <a:ea typeface="Lato" charset="0"/>
                <a:cs typeface="Lato" charset="0"/>
              </a:rPr>
              <a:t>Microservice A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>
            <a:off x="6532490" y="4234530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Microservice B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6532490" y="4803377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Microservice C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6532490" y="5372224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Microservice D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4" name="Arc 113"/>
          <p:cNvSpPr/>
          <p:nvPr/>
        </p:nvSpPr>
        <p:spPr bwMode="auto">
          <a:xfrm rot="9964088" flipV="1">
            <a:off x="4898120" y="3993357"/>
            <a:ext cx="3263488" cy="224494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5" name="Arc 114"/>
          <p:cNvSpPr/>
          <p:nvPr/>
        </p:nvSpPr>
        <p:spPr bwMode="auto">
          <a:xfrm rot="10536822" flipV="1">
            <a:off x="3827402" y="4357130"/>
            <a:ext cx="5755371" cy="702296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6" name="Arc 115"/>
          <p:cNvSpPr/>
          <p:nvPr/>
        </p:nvSpPr>
        <p:spPr bwMode="auto">
          <a:xfrm rot="807740" flipV="1">
            <a:off x="1859948" y="3986842"/>
            <a:ext cx="6001910" cy="650441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7" name="Arc 116"/>
          <p:cNvSpPr/>
          <p:nvPr/>
        </p:nvSpPr>
        <p:spPr bwMode="auto">
          <a:xfrm rot="1727593" flipV="1">
            <a:off x="1949990" y="3887716"/>
            <a:ext cx="6001910" cy="818822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9" name="Rounded Rectangle 118"/>
          <p:cNvSpPr/>
          <p:nvPr/>
        </p:nvSpPr>
        <p:spPr bwMode="auto">
          <a:xfrm>
            <a:off x="2946022" y="5329678"/>
            <a:ext cx="2557359" cy="393068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All service consumers access services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through Gateway</a:t>
            </a:r>
          </a:p>
        </p:txBody>
      </p:sp>
      <p:sp>
        <p:nvSpPr>
          <p:cNvPr id="120" name="Arc 119"/>
          <p:cNvSpPr/>
          <p:nvPr/>
        </p:nvSpPr>
        <p:spPr bwMode="auto">
          <a:xfrm rot="9952782" flipV="1">
            <a:off x="5278802" y="4030831"/>
            <a:ext cx="2672164" cy="191610"/>
          </a:xfrm>
          <a:prstGeom prst="arc">
            <a:avLst>
              <a:gd name="adj1" fmla="val 16200000"/>
              <a:gd name="adj2" fmla="val 2259039"/>
            </a:avLst>
          </a:prstGeom>
          <a:noFill/>
          <a:ln w="9525" cap="flat" cmpd="sng" algn="ctr">
            <a:solidFill>
              <a:schemeClr val="bg2"/>
            </a:solidFill>
            <a:prstDash val="dashDot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22" name="Straight Arrow Connector 121"/>
          <p:cNvCxnSpPr/>
          <p:nvPr/>
        </p:nvCxnSpPr>
        <p:spPr bwMode="auto">
          <a:xfrm>
            <a:off x="8042158" y="3757122"/>
            <a:ext cx="12700" cy="211094"/>
          </a:xfrm>
          <a:prstGeom prst="bentConnector4">
            <a:avLst>
              <a:gd name="adj1" fmla="val 2187693"/>
              <a:gd name="adj2" fmla="val 91651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ot"/>
            <a:round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9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Management Logical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3919366" y="3145633"/>
            <a:ext cx="5499321" cy="23017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lIns="60917" tIns="0" rIns="60917" bIns="60917" rtlCol="0">
            <a:prstTxWarp prst="textNoShape">
              <a:avLst/>
            </a:prstTxWarp>
            <a:noAutofit/>
          </a:bodyPr>
          <a:lstStyle/>
          <a:p>
            <a:pPr algn="ctr" defTabSz="1219170" eaLnBrk="0" hangingPunct="0">
              <a:defRPr/>
            </a:pPr>
            <a:r>
              <a:rPr lang="en-US" sz="1467" b="1" kern="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API Management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91644" y="3910162"/>
            <a:ext cx="1894729" cy="10071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Mediate</a:t>
            </a:r>
          </a:p>
          <a:p>
            <a:pPr algn="ctr"/>
            <a:r>
              <a:rPr lang="en-US" sz="1067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sz="1067" dirty="0" err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e.g</a:t>
            </a:r>
            <a:r>
              <a:rPr lang="en-US" sz="1067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 XML to JSON)</a:t>
            </a:r>
          </a:p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Mashup Responses</a:t>
            </a:r>
          </a:p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Responses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5827346" y="4029431"/>
            <a:ext cx="0" cy="6758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26460" y="3910162"/>
            <a:ext cx="1894729" cy="10071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Detect Threats</a:t>
            </a:r>
          </a:p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Authenticate Consumer</a:t>
            </a:r>
          </a:p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Control Traffic</a:t>
            </a:r>
          </a:p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Transform</a:t>
            </a:r>
          </a:p>
          <a:p>
            <a:pPr algn="ctr"/>
            <a:r>
              <a:rPr lang="en-US" sz="1067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(e.g. REST to SOAP)</a:t>
            </a:r>
          </a:p>
          <a:p>
            <a:pPr algn="ctr"/>
            <a:r>
              <a:rPr lang="en-US" sz="1067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Route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132147" y="3976423"/>
            <a:ext cx="0" cy="8878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rot="16200000">
            <a:off x="7262796" y="4256890"/>
            <a:ext cx="1802772" cy="326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2"/>
                </a:solidFill>
              </a:rPr>
              <a:t>Logging, Analytics</a:t>
            </a:r>
          </a:p>
        </p:txBody>
      </p:sp>
      <p:sp>
        <p:nvSpPr>
          <p:cNvPr id="22" name="Rectangle 21"/>
          <p:cNvSpPr/>
          <p:nvPr/>
        </p:nvSpPr>
        <p:spPr>
          <a:xfrm rot="16200000">
            <a:off x="7682819" y="4256890"/>
            <a:ext cx="1802772" cy="3269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>
                <a:solidFill>
                  <a:schemeClr val="tx2"/>
                </a:solidFill>
              </a:rPr>
              <a:t>Developer Portal</a:t>
            </a:r>
            <a:endParaRPr lang="en-US" sz="1067" dirty="0">
              <a:solidFill>
                <a:schemeClr val="tx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8128941" y="4230790"/>
            <a:ext cx="1802772" cy="3791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2"/>
                </a:solidFill>
              </a:rPr>
              <a:t>Management Dashboard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091644" y="3518983"/>
            <a:ext cx="3829545" cy="3381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  <a:p>
            <a:pPr algn="ctr"/>
            <a:r>
              <a:rPr lang="en-US" sz="1200" dirty="0">
                <a:solidFill>
                  <a:schemeClr val="tx2"/>
                </a:solidFill>
              </a:rPr>
              <a:t>Data / Process APIs</a:t>
            </a:r>
            <a:endParaRPr lang="en-US" sz="933" dirty="0">
              <a:solidFill>
                <a:schemeClr val="tx2"/>
              </a:solidFill>
            </a:endParaRPr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620614" y="2156956"/>
            <a:ext cx="4096821" cy="353581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Consumer Applications / Portals / Mobil Apps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669026" y="2510537"/>
            <a:ext cx="1" cy="635096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65880" y="1388547"/>
            <a:ext cx="8752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latin typeface="Lato" charset="0"/>
                <a:ea typeface="Lato" charset="0"/>
                <a:cs typeface="Lato" charset="0"/>
              </a:rPr>
              <a:t>API Management Products 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- Establish </a:t>
            </a:r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a practice for publishing, promoting and overseeing 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application </a:t>
            </a:r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programming interfaces (APIs) in a secure, scalable 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environment</a:t>
            </a:r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65880" y="2564681"/>
            <a:ext cx="3191044" cy="2782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Lato" charset="0"/>
                <a:ea typeface="Lato" charset="0"/>
                <a:cs typeface="Lato" charset="0"/>
              </a:rPr>
              <a:t>Capabilities include</a:t>
            </a:r>
            <a:r>
              <a:rPr lang="en-US" dirty="0" smtClean="0">
                <a:latin typeface="Lato" charset="0"/>
                <a:ea typeface="Lato" charset="0"/>
                <a:cs typeface="Lato" charset="0"/>
              </a:rPr>
              <a:t>:</a:t>
            </a:r>
          </a:p>
          <a:p>
            <a:pPr algn="l"/>
            <a:endParaRPr lang="en-US" dirty="0">
              <a:latin typeface="Lato" charset="0"/>
              <a:ea typeface="Lato" charset="0"/>
              <a:cs typeface="Lato" charset="0"/>
            </a:endParaRPr>
          </a:p>
          <a:p>
            <a:pPr marL="742950" lvl="1" indent="-285750" algn="l">
              <a:spcAft>
                <a:spcPts val="5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Creation of end user support resources that define and document the API</a:t>
            </a:r>
          </a:p>
          <a:p>
            <a:pPr marL="742950" lvl="1" indent="-285750" algn="l">
              <a:spcAft>
                <a:spcPts val="5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Access controls</a:t>
            </a:r>
          </a:p>
          <a:p>
            <a:pPr marL="742950" lvl="1" indent="-285750" algn="l">
              <a:spcAft>
                <a:spcPts val="5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Plans</a:t>
            </a:r>
          </a:p>
          <a:p>
            <a:pPr marL="742950" lvl="1" indent="-285750" algn="l">
              <a:spcAft>
                <a:spcPts val="5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Threshold limits</a:t>
            </a:r>
          </a:p>
          <a:p>
            <a:pPr marL="742950" lvl="1" indent="-285750" algn="l">
              <a:spcAft>
                <a:spcPts val="5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Design guidance</a:t>
            </a:r>
          </a:p>
          <a:p>
            <a:pPr marL="742950" lvl="1" indent="-285750" algn="l">
              <a:spcAft>
                <a:spcPts val="500"/>
              </a:spcAft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Analytics of usage and 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availability.</a:t>
            </a:r>
            <a:endParaRPr lang="en-US" b="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32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Gateway -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 bwMode="auto">
          <a:xfrm>
            <a:off x="3081070" y="4927365"/>
            <a:ext cx="575193" cy="168813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07520" y="4814826"/>
            <a:ext cx="1313682" cy="384641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Lato" charset="0"/>
                <a:ea typeface="Lato" charset="0"/>
                <a:cs typeface="Lato" charset="0"/>
              </a:rPr>
              <a:t>Consumers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12535" y="4828894"/>
            <a:ext cx="1125414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latin typeface="Lato" charset="0"/>
                <a:ea typeface="Lato" charset="0"/>
                <a:cs typeface="Lato" charset="0"/>
              </a:rPr>
              <a:t>Gateway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514906" y="4175638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smtClean="0">
                <a:latin typeface="Lato" charset="0"/>
                <a:ea typeface="Lato" charset="0"/>
                <a:cs typeface="Lato" charset="0"/>
              </a:rPr>
              <a:t>Microservice A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14906" y="4744485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Microservice B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4906" y="5313332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Microservice C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514906" y="5882179"/>
            <a:ext cx="1509668" cy="351693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chemeClr val="bg2">
                <a:lumMod val="40000"/>
                <a:lumOff val="6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Microservice D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6" name="Arc 15"/>
          <p:cNvSpPr/>
          <p:nvPr/>
        </p:nvSpPr>
        <p:spPr bwMode="auto">
          <a:xfrm rot="9964088" flipV="1">
            <a:off x="4880536" y="4503312"/>
            <a:ext cx="3263488" cy="224494"/>
          </a:xfrm>
          <a:prstGeom prst="arc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Arc 16"/>
          <p:cNvSpPr/>
          <p:nvPr/>
        </p:nvSpPr>
        <p:spPr bwMode="auto">
          <a:xfrm rot="10536822" flipV="1">
            <a:off x="3827402" y="4357130"/>
            <a:ext cx="5755371" cy="702296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791390" y="6100201"/>
            <a:ext cx="2557359" cy="237067"/>
          </a:xfrm>
          <a:prstGeom prst="roundRect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JWT processing at each Microservice</a:t>
            </a:r>
          </a:p>
        </p:txBody>
      </p:sp>
      <p:sp>
        <p:nvSpPr>
          <p:cNvPr id="19" name="Arc 18"/>
          <p:cNvSpPr/>
          <p:nvPr/>
        </p:nvSpPr>
        <p:spPr bwMode="auto">
          <a:xfrm rot="9952782" flipV="1">
            <a:off x="5261218" y="4540786"/>
            <a:ext cx="2672164" cy="191610"/>
          </a:xfrm>
          <a:prstGeom prst="arc">
            <a:avLst>
              <a:gd name="adj1" fmla="val 16200000"/>
              <a:gd name="adj2" fmla="val 2259039"/>
            </a:avLst>
          </a:prstGeom>
          <a:noFill/>
          <a:ln w="9525" cap="flat" cmpd="sng" algn="ctr">
            <a:solidFill>
              <a:schemeClr val="bg2"/>
            </a:solidFill>
            <a:prstDash val="dashDot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0" name="Straight Arrow Connector 121"/>
          <p:cNvCxnSpPr/>
          <p:nvPr/>
        </p:nvCxnSpPr>
        <p:spPr bwMode="auto">
          <a:xfrm>
            <a:off x="8024574" y="4267077"/>
            <a:ext cx="12700" cy="211094"/>
          </a:xfrm>
          <a:prstGeom prst="bentConnector4">
            <a:avLst>
              <a:gd name="adj1" fmla="val 2187693"/>
              <a:gd name="adj2" fmla="val 91651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ot"/>
            <a:round/>
            <a:headEnd type="triangle"/>
            <a:tailEnd type="triangle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3368665" y="3425558"/>
            <a:ext cx="1730873" cy="293590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Authorization Server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3775451" y="4225742"/>
            <a:ext cx="993580" cy="140208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16200000">
            <a:off x="3405785" y="4209569"/>
            <a:ext cx="993580" cy="140208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4" name="Can 23"/>
          <p:cNvSpPr/>
          <p:nvPr/>
        </p:nvSpPr>
        <p:spPr bwMode="auto">
          <a:xfrm>
            <a:off x="5485797" y="3293628"/>
            <a:ext cx="439615" cy="506511"/>
          </a:xfrm>
          <a:prstGeom prst="can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7554" y="378036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smtClean="0">
                <a:latin typeface="Lato" charset="0"/>
                <a:ea typeface="Lato" charset="0"/>
                <a:cs typeface="Lato" charset="0"/>
              </a:rPr>
              <a:t>User Store</a:t>
            </a:r>
            <a:endParaRPr lang="en-US" sz="900" b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>
            <a:off x="5155524" y="3511425"/>
            <a:ext cx="274286" cy="122677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40714" y="4201919"/>
            <a:ext cx="7264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Access Token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03162" y="4096712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JWT </a:t>
            </a:r>
          </a:p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(Claims &amp; Policies)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6418350" y="4061121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416431" y="5207458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6393794" y="4639344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6379030" y="5769614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33" name="Arc 32"/>
          <p:cNvSpPr/>
          <p:nvPr/>
        </p:nvSpPr>
        <p:spPr bwMode="auto">
          <a:xfrm rot="807740" flipV="1">
            <a:off x="1831775" y="4467416"/>
            <a:ext cx="6001910" cy="650441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Arc 33"/>
          <p:cNvSpPr/>
          <p:nvPr/>
        </p:nvSpPr>
        <p:spPr bwMode="auto">
          <a:xfrm rot="1727593" flipV="1">
            <a:off x="1921817" y="4368290"/>
            <a:ext cx="6001910" cy="818822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5333" y="1263476"/>
            <a:ext cx="855487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charset="0"/>
              <a:buChar char="•"/>
            </a:pP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Use the API-gateway style in which there is a single entry point for all client requests</a:t>
            </a: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171450" indent="-171450" algn="l">
              <a:buFont typeface="Arial" charset="0"/>
              <a:buChar char="•"/>
            </a:pPr>
            <a:endParaRPr lang="en-US" sz="1050" b="0" dirty="0" smtClean="0">
              <a:latin typeface="Lato" charset="0"/>
              <a:ea typeface="Lato" charset="0"/>
              <a:cs typeface="Lato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Client 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connects to the authorization server and obtains the access token </a:t>
            </a: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(by reference 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token). Then send the access token to the API-gateway along with the request. </a:t>
            </a:r>
          </a:p>
          <a:p>
            <a:pPr marL="171450" indent="-171450" algn="l">
              <a:buFont typeface="Arial" charset="0"/>
              <a:buChar char="•"/>
            </a:pPr>
            <a:endParaRPr lang="en-US" sz="1050" b="0" dirty="0">
              <a:latin typeface="Lato" charset="0"/>
              <a:ea typeface="Lato" charset="0"/>
              <a:cs typeface="Lato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Token 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translation at the gateway - API-gateway extracts the access token and sends it to the authorization server to retrieve the JWT (by value-token). </a:t>
            </a:r>
          </a:p>
          <a:p>
            <a:pPr marL="171450" indent="-171450" algn="l">
              <a:buFont typeface="Arial" charset="0"/>
              <a:buChar char="•"/>
            </a:pPr>
            <a:endParaRPr lang="en-US" sz="1050" b="0" dirty="0" smtClean="0">
              <a:latin typeface="Lato" charset="0"/>
              <a:ea typeface="Lato" charset="0"/>
              <a:cs typeface="Lato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The 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gateway passes this JWT along with the request to the </a:t>
            </a: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Microservices 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layer. </a:t>
            </a:r>
          </a:p>
          <a:p>
            <a:pPr marL="171450" indent="-171450" algn="l">
              <a:buFont typeface="Arial" charset="0"/>
              <a:buChar char="•"/>
            </a:pPr>
            <a:endParaRPr lang="en-US" sz="1050" b="0" dirty="0" smtClean="0">
              <a:latin typeface="Lato" charset="0"/>
              <a:ea typeface="Lato" charset="0"/>
              <a:cs typeface="Lato" charset="0"/>
            </a:endParaRPr>
          </a:p>
          <a:p>
            <a:pPr marL="171450" indent="-171450" algn="l">
              <a:buFont typeface="Arial" charset="0"/>
              <a:buChar char="•"/>
            </a:pP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JWTs </a:t>
            </a:r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contains the necessary information to help in storing user sessions, etc. If each service can understand a JSON web token, then you have distributed your identity mechanism that’s allowing you to transport identity throughout your system</a:t>
            </a: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.</a:t>
            </a:r>
            <a:endParaRPr lang="en-US" sz="1050" b="0" dirty="0">
              <a:latin typeface="Lato" charset="0"/>
              <a:ea typeface="Lato" charset="0"/>
              <a:cs typeface="Lato" charset="0"/>
            </a:endParaRPr>
          </a:p>
          <a:p>
            <a:pPr marL="171450" indent="-171450" algn="l">
              <a:buFont typeface="Arial" charset="0"/>
              <a:buChar char="•"/>
            </a:pPr>
            <a:endParaRPr lang="en-US" sz="105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67581" y="4569829"/>
            <a:ext cx="72648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smtClean="0">
                <a:latin typeface="Lato" charset="0"/>
                <a:ea typeface="Lato" charset="0"/>
                <a:cs typeface="Lato" charset="0"/>
              </a:rPr>
              <a:t>Access Token</a:t>
            </a:r>
            <a:endParaRPr lang="en-US" sz="700" b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698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wgzuJ5ogk.5VIOJjuFZCg"/>
</p:tagLst>
</file>

<file path=ppt/theme/theme1.xml><?xml version="1.0" encoding="utf-8"?>
<a:theme xmlns:a="http://schemas.openxmlformats.org/drawingml/2006/main" name="Blank">
  <a:themeElements>
    <a:clrScheme name="Blank 13">
      <a:dk1>
        <a:srgbClr val="000000"/>
      </a:dk1>
      <a:lt1>
        <a:srgbClr val="FFFFFF"/>
      </a:lt1>
      <a:dk2>
        <a:srgbClr val="000000"/>
      </a:dk2>
      <a:lt2>
        <a:srgbClr val="E62D3F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0000"/>
        </a:dk2>
        <a:lt2>
          <a:srgbClr val="E62D3F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919195"/>
        </a:dk2>
        <a:lt2>
          <a:srgbClr val="E62D3F"/>
        </a:lt2>
        <a:accent1>
          <a:srgbClr val="0078C1"/>
        </a:accent1>
        <a:accent2>
          <a:srgbClr val="731372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681067"/>
        </a:accent6>
        <a:hlink>
          <a:srgbClr val="F78E1D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919195"/>
        </a:dk2>
        <a:lt2>
          <a:srgbClr val="E62D3F"/>
        </a:lt2>
        <a:accent1>
          <a:srgbClr val="0078C1"/>
        </a:accent1>
        <a:accent2>
          <a:srgbClr val="731372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681067"/>
        </a:accent6>
        <a:hlink>
          <a:srgbClr val="F78E1D"/>
        </a:hlink>
        <a:folHlink>
          <a:srgbClr val="35BD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848589"/>
        </a:dk2>
        <a:lt2>
          <a:srgbClr val="E62D3F"/>
        </a:lt2>
        <a:accent1>
          <a:srgbClr val="0078C1"/>
        </a:accent1>
        <a:accent2>
          <a:srgbClr val="731372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681067"/>
        </a:accent6>
        <a:hlink>
          <a:srgbClr val="F78E1D"/>
        </a:hlink>
        <a:folHlink>
          <a:srgbClr val="35BD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EF8EDFDD6A4644B6FDC1F0772FE099" ma:contentTypeVersion="0" ma:contentTypeDescription="Create a new document." ma:contentTypeScope="" ma:versionID="fb0d4095d63127b7d04667dafecd5d8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61E8FD32-200D-4A31-A800-5FFCA58E4A34}"/>
</file>

<file path=customXml/itemProps2.xml><?xml version="1.0" encoding="utf-8"?>
<ds:datastoreItem xmlns:ds="http://schemas.openxmlformats.org/officeDocument/2006/customXml" ds:itemID="{D90948D4-B5A5-4B4F-855A-A6064D78620D}"/>
</file>

<file path=customXml/itemProps3.xml><?xml version="1.0" encoding="utf-8"?>
<ds:datastoreItem xmlns:ds="http://schemas.openxmlformats.org/officeDocument/2006/customXml" ds:itemID="{29E48225-769B-40AA-9DCD-EE7F6E36DC48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2089</Words>
  <Application>Microsoft Office PowerPoint</Application>
  <PresentationFormat>Custom</PresentationFormat>
  <Paragraphs>492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ＭＳ Ｐゴシック</vt:lpstr>
      <vt:lpstr>ＭＳ Ｐゴシック</vt:lpstr>
      <vt:lpstr>Arial</vt:lpstr>
      <vt:lpstr>Arial Hebrew</vt:lpstr>
      <vt:lpstr>Arial Narrow</vt:lpstr>
      <vt:lpstr>Calibri</vt:lpstr>
      <vt:lpstr>Century Gothic</vt:lpstr>
      <vt:lpstr>Franklin Gothic Book</vt:lpstr>
      <vt:lpstr>Lato</vt:lpstr>
      <vt:lpstr>Linux Libertine</vt:lpstr>
      <vt:lpstr>Times New Roman</vt:lpstr>
      <vt:lpstr>Wingdings</vt:lpstr>
      <vt:lpstr>Blank</vt:lpstr>
      <vt:lpstr>Microservices Architecture API Gateway, Service Registry and Discovery</vt:lpstr>
      <vt:lpstr>Agenda</vt:lpstr>
      <vt:lpstr>Specialty Reference Architecture – Phase 1</vt:lpstr>
      <vt:lpstr>Specialty Reference Architecture</vt:lpstr>
      <vt:lpstr>Representative Microservices Ecosystem</vt:lpstr>
      <vt:lpstr>Elements of Microservices Architecture</vt:lpstr>
      <vt:lpstr>API Gateway Pattern</vt:lpstr>
      <vt:lpstr>API Management Logical View</vt:lpstr>
      <vt:lpstr>API Gateway - Security</vt:lpstr>
      <vt:lpstr>Analytics</vt:lpstr>
      <vt:lpstr>API Management Products</vt:lpstr>
      <vt:lpstr>PowerPoint Presentation</vt:lpstr>
      <vt:lpstr>MuleSoft Commercial</vt:lpstr>
      <vt:lpstr>WSO2 Open Source</vt:lpstr>
      <vt:lpstr>TYK Open Source</vt:lpstr>
      <vt:lpstr>Service Registration Patterns</vt:lpstr>
      <vt:lpstr>Service Discovery Patterns</vt:lpstr>
      <vt:lpstr>Service Discovery – Product</vt:lpstr>
      <vt:lpstr>Service Observability</vt:lpstr>
      <vt:lpstr>Service Observability - Products</vt:lpstr>
      <vt:lpstr>Circuit Breaker pattern</vt:lpstr>
      <vt:lpstr>   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RFM</dc:title>
  <dc:creator/>
  <dc:description>Letter Blank templ v3.pot</dc:description>
  <cp:lastModifiedBy/>
  <cp:revision>67</cp:revision>
  <cp:lastPrinted>2017-06-08T19:27:16Z</cp:lastPrinted>
  <dcterms:created xsi:type="dcterms:W3CDTF">2008-09-11T18:21:36Z</dcterms:created>
  <dcterms:modified xsi:type="dcterms:W3CDTF">2017-06-14T01:46:58Z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20041127</vt:lpwstr>
  </property>
  <property fmtid="{D5CDD505-2E9C-101B-9397-08002B2CF9AE}" pid="3" name="Reference">
    <vt:lpwstr>BCGTemplateNew</vt:lpwstr>
  </property>
  <property fmtid="{D5CDD505-2E9C-101B-9397-08002B2CF9AE}" pid="4" name="BCG 2007 Template">
    <vt:bool>true</vt:bool>
  </property>
  <property fmtid="{D5CDD505-2E9C-101B-9397-08002B2CF9AE}" pid="5" name="BCG Format Name">
    <vt:lpwstr>BCG Format</vt:lpwstr>
  </property>
  <property fmtid="{D5CDD505-2E9C-101B-9397-08002B2CF9AE}" pid="6" name="ContentTypeId">
    <vt:lpwstr>0x01010053EF8EDFDD6A4644B6FDC1F0772FE099</vt:lpwstr>
  </property>
</Properties>
</file>